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</p:sldMasterIdLst>
  <p:sldIdLst>
    <p:sldId id="256" r:id="rId2"/>
    <p:sldId id="301" r:id="rId3"/>
    <p:sldId id="375" r:id="rId4"/>
    <p:sldId id="377" r:id="rId5"/>
    <p:sldId id="379" r:id="rId6"/>
    <p:sldId id="362" r:id="rId7"/>
    <p:sldId id="380" r:id="rId8"/>
    <p:sldId id="356" r:id="rId9"/>
    <p:sldId id="393" r:id="rId10"/>
    <p:sldId id="407" r:id="rId11"/>
    <p:sldId id="409" r:id="rId12"/>
    <p:sldId id="410" r:id="rId13"/>
    <p:sldId id="408" r:id="rId14"/>
    <p:sldId id="411" r:id="rId15"/>
    <p:sldId id="412" r:id="rId16"/>
    <p:sldId id="396" r:id="rId17"/>
    <p:sldId id="413" r:id="rId18"/>
    <p:sldId id="414" r:id="rId19"/>
    <p:sldId id="415" r:id="rId20"/>
    <p:sldId id="416" r:id="rId21"/>
    <p:sldId id="418" r:id="rId22"/>
    <p:sldId id="398" r:id="rId23"/>
    <p:sldId id="399" r:id="rId24"/>
    <p:sldId id="403" r:id="rId25"/>
    <p:sldId id="404" r:id="rId26"/>
    <p:sldId id="391" r:id="rId27"/>
    <p:sldId id="381" r:id="rId28"/>
    <p:sldId id="364" r:id="rId29"/>
    <p:sldId id="383" r:id="rId30"/>
    <p:sldId id="400" r:id="rId31"/>
    <p:sldId id="401" r:id="rId32"/>
    <p:sldId id="394" r:id="rId33"/>
    <p:sldId id="419" r:id="rId34"/>
    <p:sldId id="402" r:id="rId35"/>
    <p:sldId id="351" r:id="rId36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EAEAFF"/>
    <a:srgbClr val="000099"/>
    <a:srgbClr val="FF3399"/>
    <a:srgbClr val="008000"/>
    <a:srgbClr val="9900CC"/>
    <a:srgbClr val="FF6600"/>
    <a:srgbClr val="FFCC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33476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34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6A4A86A-84C7-4FF4-AEBF-A3C67B92B802}" type="slidenum">
              <a:rPr lang="en-US"/>
              <a:pPr/>
              <a:t>‹N›</a:t>
            </a:fld>
            <a:endParaRPr lang="en-US"/>
          </a:p>
        </p:txBody>
      </p:sp>
      <p:sp>
        <p:nvSpPr>
          <p:cNvPr id="23347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47FE6-3E4A-432B-861D-494B910C94A5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84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0E5B7-0D3E-477A-9C61-9698C6220176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6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A07C6-4AE6-42CB-A8ED-77C4E637175A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7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B4B74-309A-47B2-A095-3246BD2B2316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1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3BCDC-B684-4189-9265-09D20BCCE8AB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26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8A2FE-A605-4479-BA79-3AA3BF864269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0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0CBAD-B08A-4B6C-9623-4C4289AA524F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95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DC6E4-C2F0-419F-9ECA-2BA21574282E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4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62B0B-8600-4AA3-BD26-EB473B6EC018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26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065AF-A4D0-4A7F-8598-AA3EEC682DC7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6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2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32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32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fld id="{611B8951-DBE3-45CE-824B-57CE6476A4CB}" type="slidenum">
              <a:rPr lang="en-US"/>
              <a:pPr/>
              <a:t>‹N›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6.gif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6.gif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png"/><Relationship Id="rId10" Type="http://schemas.openxmlformats.org/officeDocument/2006/relationships/image" Target="../media/image27.jpeg"/><Relationship Id="rId4" Type="http://schemas.openxmlformats.org/officeDocument/2006/relationships/image" Target="../media/image7.png"/><Relationship Id="rId9" Type="http://schemas.openxmlformats.org/officeDocument/2006/relationships/image" Target="../media/image2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7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6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1.png"/><Relationship Id="rId5" Type="http://schemas.openxmlformats.org/officeDocument/2006/relationships/image" Target="../media/image41.jpeg"/><Relationship Id="rId10" Type="http://schemas.openxmlformats.org/officeDocument/2006/relationships/image" Target="../media/image3.png"/><Relationship Id="rId4" Type="http://schemas.openxmlformats.org/officeDocument/2006/relationships/image" Target="../media/image40.jpeg"/><Relationship Id="rId9" Type="http://schemas.openxmlformats.org/officeDocument/2006/relationships/image" Target="../media/image2.jp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7950" y="115888"/>
            <a:ext cx="8964613" cy="690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200" b="1" dirty="0">
                <a:solidFill>
                  <a:srgbClr val="000099"/>
                </a:solidFill>
              </a:rPr>
              <a:t/>
            </a:r>
            <a:br>
              <a:rPr lang="en-GB" sz="3200" b="1" dirty="0">
                <a:solidFill>
                  <a:srgbClr val="000099"/>
                </a:solidFill>
              </a:rPr>
            </a:br>
            <a:endParaRPr lang="en-GB" sz="3200" b="1" dirty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endParaRPr lang="en-GB" sz="1400" dirty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GB" sz="1400" b="1" dirty="0" smtClean="0">
                <a:solidFill>
                  <a:srgbClr val="000099"/>
                </a:solidFill>
              </a:rPr>
              <a:t/>
            </a:r>
            <a:br>
              <a:rPr lang="en-GB" sz="1400" b="1" dirty="0" smtClean="0">
                <a:solidFill>
                  <a:srgbClr val="000099"/>
                </a:solidFill>
              </a:rPr>
            </a:br>
            <a:r>
              <a:rPr lang="en-GB" sz="2800" b="1" dirty="0" smtClean="0">
                <a:solidFill>
                  <a:srgbClr val="000099"/>
                </a:solidFill>
              </a:rPr>
              <a:t>Work Package 3</a:t>
            </a:r>
          </a:p>
          <a:p>
            <a:pPr algn="ctr">
              <a:spcBef>
                <a:spcPct val="50000"/>
              </a:spcBef>
            </a:pPr>
            <a:r>
              <a:rPr lang="en-GB" sz="2800" b="1" dirty="0" err="1" smtClean="0">
                <a:solidFill>
                  <a:srgbClr val="000099"/>
                </a:solidFill>
              </a:rPr>
              <a:t>BioMA</a:t>
            </a:r>
            <a:r>
              <a:rPr lang="en-GB" sz="2800" b="1" dirty="0" smtClean="0">
                <a:solidFill>
                  <a:srgbClr val="000099"/>
                </a:solidFill>
              </a:rPr>
              <a:t> multi-model monitoring</a:t>
            </a:r>
            <a:endParaRPr lang="en-GB" sz="2800" b="1" dirty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endParaRPr lang="en-GB" sz="1600" dirty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GB" sz="1600" dirty="0" smtClean="0">
                <a:solidFill>
                  <a:srgbClr val="000099"/>
                </a:solidFill>
              </a:rPr>
              <a:t>Valentina Pagani</a:t>
            </a:r>
            <a:r>
              <a:rPr lang="en-GB" sz="1600" baseline="30000" dirty="0" smtClean="0">
                <a:solidFill>
                  <a:srgbClr val="000099"/>
                </a:solidFill>
              </a:rPr>
              <a:t>1</a:t>
            </a:r>
            <a:r>
              <a:rPr lang="en-GB" sz="1600" dirty="0" smtClean="0">
                <a:solidFill>
                  <a:srgbClr val="000099"/>
                </a:solidFill>
              </a:rPr>
              <a:t>, Roberto</a:t>
            </a:r>
            <a:r>
              <a:rPr lang="en-GB" sz="1600" dirty="0" smtClean="0"/>
              <a:t> </a:t>
            </a:r>
            <a:r>
              <a:rPr lang="en-GB" sz="1600" dirty="0" smtClean="0">
                <a:solidFill>
                  <a:srgbClr val="000099"/>
                </a:solidFill>
              </a:rPr>
              <a:t>Confalonieri</a:t>
            </a:r>
            <a:r>
              <a:rPr lang="en-GB" sz="1600" baseline="30000" dirty="0" smtClean="0">
                <a:solidFill>
                  <a:srgbClr val="000099"/>
                </a:solidFill>
              </a:rPr>
              <a:t>1</a:t>
            </a:r>
            <a:r>
              <a:rPr lang="en-GB" sz="1600" dirty="0" smtClean="0">
                <a:solidFill>
                  <a:srgbClr val="000099"/>
                </a:solidFill>
              </a:rPr>
              <a:t>, Simone Bregaglio</a:t>
            </a:r>
            <a:r>
              <a:rPr lang="en-GB" sz="1600" baseline="30000" dirty="0" smtClean="0">
                <a:solidFill>
                  <a:srgbClr val="000099"/>
                </a:solidFill>
              </a:rPr>
              <a:t>1</a:t>
            </a:r>
            <a:r>
              <a:rPr lang="en-GB" sz="1600" dirty="0" smtClean="0">
                <a:solidFill>
                  <a:srgbClr val="000099"/>
                </a:solidFill>
              </a:rPr>
              <a:t>, Caterina Francone</a:t>
            </a:r>
            <a:r>
              <a:rPr lang="en-GB" sz="1600" baseline="30000" dirty="0" smtClean="0">
                <a:solidFill>
                  <a:srgbClr val="000099"/>
                </a:solidFill>
              </a:rPr>
              <a:t>1</a:t>
            </a:r>
            <a:r>
              <a:rPr lang="en-GB" sz="1600" dirty="0" smtClean="0">
                <a:solidFill>
                  <a:srgbClr val="000099"/>
                </a:solidFill>
              </a:rPr>
              <a:t>, Giovanni Cappelli</a:t>
            </a:r>
            <a:r>
              <a:rPr lang="en-GB" sz="1600" baseline="30000" dirty="0" smtClean="0">
                <a:solidFill>
                  <a:srgbClr val="000099"/>
                </a:solidFill>
              </a:rPr>
              <a:t>1</a:t>
            </a:r>
            <a:r>
              <a:rPr lang="en-GB" sz="1600" dirty="0" smtClean="0">
                <a:solidFill>
                  <a:srgbClr val="000099"/>
                </a:solidFill>
              </a:rPr>
              <a:t>, Wang Zhiming</a:t>
            </a:r>
            <a:r>
              <a:rPr lang="en-GB" sz="1600" baseline="30000" dirty="0" smtClean="0">
                <a:solidFill>
                  <a:srgbClr val="000099"/>
                </a:solidFill>
              </a:rPr>
              <a:t>2</a:t>
            </a:r>
            <a:r>
              <a:rPr lang="en-GB" sz="1600" dirty="0" smtClean="0">
                <a:solidFill>
                  <a:srgbClr val="000099"/>
                </a:solidFill>
              </a:rPr>
              <a:t>, Li Bingbai</a:t>
            </a:r>
            <a:r>
              <a:rPr lang="en-GB" sz="1600" baseline="30000" dirty="0" smtClean="0">
                <a:solidFill>
                  <a:srgbClr val="000099"/>
                </a:solidFill>
              </a:rPr>
              <a:t>2</a:t>
            </a:r>
            <a:r>
              <a:rPr lang="en-GB" sz="1600" dirty="0" smtClean="0">
                <a:solidFill>
                  <a:srgbClr val="000099"/>
                </a:solidFill>
              </a:rPr>
              <a:t>, </a:t>
            </a:r>
            <a:r>
              <a:rPr lang="en-GB" sz="1600" dirty="0" err="1" smtClean="0">
                <a:solidFill>
                  <a:srgbClr val="000099"/>
                </a:solidFill>
              </a:rPr>
              <a:t>Qiu</a:t>
            </a:r>
            <a:r>
              <a:rPr lang="en-GB" sz="1600" dirty="0" smtClean="0">
                <a:solidFill>
                  <a:srgbClr val="000099"/>
                </a:solidFill>
              </a:rPr>
              <a:t> Lin</a:t>
            </a:r>
            <a:r>
              <a:rPr lang="en-GB" sz="1600" baseline="30000" dirty="0" smtClean="0">
                <a:solidFill>
                  <a:srgbClr val="000099"/>
                </a:solidFill>
              </a:rPr>
              <a:t>2</a:t>
            </a:r>
            <a:r>
              <a:rPr lang="en-GB" sz="1600" dirty="0" smtClean="0">
                <a:solidFill>
                  <a:srgbClr val="000099"/>
                </a:solidFill>
              </a:rPr>
              <a:t>, </a:t>
            </a:r>
            <a:r>
              <a:rPr lang="en-GB" sz="1600" dirty="0" err="1" smtClean="0">
                <a:solidFill>
                  <a:srgbClr val="000099"/>
                </a:solidFill>
              </a:rPr>
              <a:t>Manola</a:t>
            </a:r>
            <a:r>
              <a:rPr lang="en-GB" sz="1600" dirty="0" smtClean="0">
                <a:solidFill>
                  <a:srgbClr val="000099"/>
                </a:solidFill>
              </a:rPr>
              <a:t> Bettio</a:t>
            </a:r>
            <a:r>
              <a:rPr lang="en-GB" sz="1600" baseline="30000" dirty="0" smtClean="0">
                <a:solidFill>
                  <a:srgbClr val="000099"/>
                </a:solidFill>
              </a:rPr>
              <a:t>3</a:t>
            </a:r>
            <a:r>
              <a:rPr lang="en-GB" sz="1600" dirty="0" smtClean="0">
                <a:solidFill>
                  <a:srgbClr val="000099"/>
                </a:solidFill>
              </a:rPr>
              <a:t>, Stefan Niemeyer</a:t>
            </a:r>
            <a:r>
              <a:rPr lang="en-GB" sz="1600" baseline="30000" dirty="0" smtClean="0">
                <a:solidFill>
                  <a:srgbClr val="000099"/>
                </a:solidFill>
              </a:rPr>
              <a:t>3</a:t>
            </a:r>
            <a:r>
              <a:rPr lang="en-GB" sz="1600" dirty="0" smtClean="0">
                <a:solidFill>
                  <a:srgbClr val="000099"/>
                </a:solidFill>
              </a:rPr>
              <a:t>, Marcello Donatelli</a:t>
            </a:r>
            <a:r>
              <a:rPr lang="en-GB" sz="1600" baseline="30000" dirty="0" smtClean="0">
                <a:solidFill>
                  <a:srgbClr val="000099"/>
                </a:solidFill>
              </a:rPr>
              <a:t>3</a:t>
            </a:r>
            <a:r>
              <a:rPr lang="en-GB" sz="1600" dirty="0" smtClean="0">
                <a:solidFill>
                  <a:srgbClr val="000099"/>
                </a:solidFill>
              </a:rPr>
              <a:t>, </a:t>
            </a:r>
            <a:r>
              <a:rPr lang="en-GB" sz="1600" dirty="0" err="1" smtClean="0">
                <a:solidFill>
                  <a:srgbClr val="000099"/>
                </a:solidFill>
              </a:rPr>
              <a:t>Riad</a:t>
            </a:r>
            <a:r>
              <a:rPr lang="en-GB" sz="1600" dirty="0" smtClean="0">
                <a:solidFill>
                  <a:srgbClr val="000099"/>
                </a:solidFill>
              </a:rPr>
              <a:t> Balaghi</a:t>
            </a:r>
            <a:r>
              <a:rPr lang="en-GB" sz="1600" baseline="30000" dirty="0" smtClean="0">
                <a:solidFill>
                  <a:srgbClr val="000099"/>
                </a:solidFill>
              </a:rPr>
              <a:t>4</a:t>
            </a:r>
            <a:endParaRPr lang="en-GB" sz="1600" baseline="30000" dirty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endParaRPr lang="en-GB" sz="1600" dirty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GB" sz="1500" baseline="30000" dirty="0" smtClean="0">
                <a:solidFill>
                  <a:srgbClr val="000099"/>
                </a:solidFill>
              </a:rPr>
              <a:t>1</a:t>
            </a:r>
            <a:r>
              <a:rPr lang="en-GB" sz="1500" dirty="0" smtClean="0">
                <a:solidFill>
                  <a:srgbClr val="000099"/>
                </a:solidFill>
              </a:rPr>
              <a:t> University of Milan, </a:t>
            </a:r>
            <a:r>
              <a:rPr lang="en-GB" sz="1500" dirty="0">
                <a:solidFill>
                  <a:srgbClr val="000099"/>
                </a:solidFill>
              </a:rPr>
              <a:t>Department of Plant Production</a:t>
            </a:r>
            <a:r>
              <a:rPr lang="en-GB" sz="1500" dirty="0" smtClean="0">
                <a:solidFill>
                  <a:srgbClr val="000099"/>
                </a:solidFill>
              </a:rPr>
              <a:t>, CASSANDRA modelling team</a:t>
            </a:r>
          </a:p>
          <a:p>
            <a:pPr algn="ctr">
              <a:spcBef>
                <a:spcPct val="50000"/>
              </a:spcBef>
            </a:pPr>
            <a:r>
              <a:rPr lang="en-GB" sz="1500" baseline="30000" dirty="0" smtClean="0">
                <a:solidFill>
                  <a:srgbClr val="000099"/>
                </a:solidFill>
              </a:rPr>
              <a:t>2</a:t>
            </a:r>
            <a:r>
              <a:rPr lang="en-GB" sz="1500" dirty="0" smtClean="0">
                <a:solidFill>
                  <a:srgbClr val="000099"/>
                </a:solidFill>
              </a:rPr>
              <a:t> Jiangsu Academy of Agricultural Sciences</a:t>
            </a:r>
          </a:p>
          <a:p>
            <a:pPr algn="ctr">
              <a:spcBef>
                <a:spcPct val="50000"/>
              </a:spcBef>
            </a:pPr>
            <a:r>
              <a:rPr lang="en-GB" sz="1500" baseline="30000" dirty="0" smtClean="0">
                <a:solidFill>
                  <a:srgbClr val="000099"/>
                </a:solidFill>
              </a:rPr>
              <a:t>3</a:t>
            </a:r>
            <a:r>
              <a:rPr lang="en-GB" sz="1500" dirty="0" smtClean="0">
                <a:solidFill>
                  <a:srgbClr val="000099"/>
                </a:solidFill>
              </a:rPr>
              <a:t> European Commission Joint Research Centre, IES, AGRI4CAST</a:t>
            </a:r>
          </a:p>
          <a:p>
            <a:pPr algn="ctr">
              <a:spcBef>
                <a:spcPct val="50000"/>
              </a:spcBef>
            </a:pPr>
            <a:r>
              <a:rPr lang="en-GB" sz="1500" baseline="30000" dirty="0" smtClean="0">
                <a:solidFill>
                  <a:srgbClr val="000099"/>
                </a:solidFill>
              </a:rPr>
              <a:t>4</a:t>
            </a:r>
            <a:r>
              <a:rPr lang="en-GB" sz="1500" dirty="0" smtClean="0">
                <a:solidFill>
                  <a:srgbClr val="000099"/>
                </a:solidFill>
              </a:rPr>
              <a:t> INRA Morocco</a:t>
            </a:r>
          </a:p>
          <a:p>
            <a:pPr algn="ctr">
              <a:spcBef>
                <a:spcPct val="50000"/>
              </a:spcBef>
            </a:pPr>
            <a:endParaRPr lang="en-GB" sz="800" dirty="0" smtClean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GB" sz="1500" u="sng" dirty="0" smtClean="0">
                <a:solidFill>
                  <a:srgbClr val="0000FF"/>
                </a:solidFill>
              </a:rPr>
              <a:t>roberto.confalonieri@unimi.it</a:t>
            </a:r>
            <a:endParaRPr lang="en-GB" sz="1500" dirty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</a:pPr>
            <a:endParaRPr lang="en-GB" sz="1500" dirty="0">
              <a:solidFill>
                <a:srgbClr val="000099"/>
              </a:solidFill>
            </a:endParaRPr>
          </a:p>
        </p:txBody>
      </p:sp>
      <p:pic>
        <p:nvPicPr>
          <p:cNvPr id="399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2089"/>
            <a:ext cx="1348564" cy="952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po 2"/>
          <p:cNvGrpSpPr/>
          <p:nvPr/>
        </p:nvGrpSpPr>
        <p:grpSpPr>
          <a:xfrm>
            <a:off x="2483768" y="127980"/>
            <a:ext cx="1451802" cy="1086974"/>
            <a:chOff x="2803872" y="83587"/>
            <a:chExt cx="1451803" cy="1157463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3872" y="521050"/>
              <a:ext cx="1451803" cy="720000"/>
            </a:xfrm>
            <a:prstGeom prst="rect">
              <a:avLst/>
            </a:prstGeom>
          </p:spPr>
        </p:pic>
        <p:pic>
          <p:nvPicPr>
            <p:cNvPr id="2069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8382" y="83587"/>
              <a:ext cx="1263786" cy="46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0" y="1198563"/>
            <a:ext cx="9144000" cy="2746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E-AGRI WP3 – Second progress meeting - Nanjing, December 10-12, 2012</a:t>
            </a:r>
            <a:endParaRPr lang="en-US" sz="1200" b="1" dirty="0"/>
          </a:p>
        </p:txBody>
      </p:sp>
      <p:pic>
        <p:nvPicPr>
          <p:cNvPr id="10" name="Immagine 9" descr="logo unimi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" y="41319"/>
            <a:ext cx="1128636" cy="1123620"/>
          </a:xfrm>
          <a:prstGeom prst="rect">
            <a:avLst/>
          </a:prstGeom>
        </p:spPr>
      </p:pic>
      <p:grpSp>
        <p:nvGrpSpPr>
          <p:cNvPr id="11" name="Gruppo 1"/>
          <p:cNvGrpSpPr>
            <a:grpSpLocks noChangeAspect="1"/>
          </p:cNvGrpSpPr>
          <p:nvPr/>
        </p:nvGrpSpPr>
        <p:grpSpPr bwMode="auto">
          <a:xfrm>
            <a:off x="1115616" y="127980"/>
            <a:ext cx="1433227" cy="1023104"/>
            <a:chOff x="5364088" y="1412776"/>
            <a:chExt cx="1031875" cy="736600"/>
          </a:xfrm>
        </p:grpSpPr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1412776"/>
              <a:ext cx="1031875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1412776"/>
              <a:ext cx="1031875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5" descr="FP7-gen-RGB-Transp2.gif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72587" y="209436"/>
            <a:ext cx="1167765" cy="949960"/>
          </a:xfrm>
          <a:prstGeom prst="rect">
            <a:avLst/>
          </a:prstGeom>
        </p:spPr>
      </p:pic>
      <p:pic>
        <p:nvPicPr>
          <p:cNvPr id="15" name="Picture 16" descr="Logo_E-AGRI_Definitief_4.pn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59104" y="151016"/>
            <a:ext cx="1549400" cy="1008380"/>
          </a:xfrm>
          <a:prstGeom prst="rect">
            <a:avLst/>
          </a:prstGeom>
        </p:spPr>
      </p:pic>
      <p:pic>
        <p:nvPicPr>
          <p:cNvPr id="39936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9225"/>
            <a:ext cx="1318045" cy="100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50825" y="101600"/>
            <a:ext cx="8640763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200" b="1" dirty="0">
                <a:solidFill>
                  <a:srgbClr val="000099"/>
                </a:solidFill>
              </a:rPr>
              <a:t>Task </a:t>
            </a:r>
            <a:r>
              <a:rPr lang="en-GB" sz="3200" b="1" dirty="0" smtClean="0">
                <a:solidFill>
                  <a:srgbClr val="000099"/>
                </a:solidFill>
              </a:rPr>
              <a:t>3.</a:t>
            </a:r>
            <a:r>
              <a:rPr lang="en-GB" sz="3200" b="1" dirty="0">
                <a:solidFill>
                  <a:srgbClr val="000099"/>
                </a:solidFill>
              </a:rPr>
              <a:t>2</a:t>
            </a:r>
            <a:r>
              <a:rPr lang="en-GB" sz="3200" b="1" dirty="0" smtClean="0">
                <a:solidFill>
                  <a:srgbClr val="000099"/>
                </a:solidFill>
              </a:rPr>
              <a:t> deliverables</a:t>
            </a:r>
            <a:endParaRPr lang="en-GB" sz="3200" b="1" dirty="0">
              <a:solidFill>
                <a:srgbClr val="000099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GB" b="1" dirty="0" smtClean="0">
                <a:solidFill>
                  <a:srgbClr val="000099"/>
                </a:solidFill>
              </a:rPr>
              <a:t>Partners</a:t>
            </a:r>
            <a:r>
              <a:rPr lang="en-GB" b="1" dirty="0">
                <a:solidFill>
                  <a:srgbClr val="000099"/>
                </a:solidFill>
              </a:rPr>
              <a:t>: </a:t>
            </a:r>
            <a:r>
              <a:rPr lang="en-GB" b="1" dirty="0" smtClean="0">
                <a:solidFill>
                  <a:srgbClr val="000099"/>
                </a:solidFill>
              </a:rPr>
              <a:t>UMIL, JAAS, JRC</a:t>
            </a:r>
            <a:endParaRPr lang="en-GB" b="1" dirty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endParaRPr lang="en-GB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solidFill>
                  <a:srgbClr val="000099"/>
                </a:solidFill>
              </a:rPr>
              <a:t> Analysis of growth curves</a:t>
            </a:r>
          </a:p>
        </p:txBody>
      </p:sp>
      <p:pic>
        <p:nvPicPr>
          <p:cNvPr id="17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535" y="144609"/>
            <a:ext cx="1167765" cy="949960"/>
          </a:xfrm>
          <a:prstGeom prst="rect">
            <a:avLst/>
          </a:prstGeom>
        </p:spPr>
      </p:pic>
      <p:pic>
        <p:nvPicPr>
          <p:cNvPr id="18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6416" y="86189"/>
            <a:ext cx="1549400" cy="1008380"/>
          </a:xfrm>
          <a:prstGeom prst="rect">
            <a:avLst/>
          </a:prstGeom>
        </p:spPr>
      </p:pic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74" y="242081"/>
            <a:ext cx="928688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uppo 3"/>
          <p:cNvGrpSpPr/>
          <p:nvPr/>
        </p:nvGrpSpPr>
        <p:grpSpPr>
          <a:xfrm>
            <a:off x="179512" y="1681063"/>
            <a:ext cx="8784976" cy="4988297"/>
            <a:chOff x="179512" y="1681063"/>
            <a:chExt cx="8784976" cy="4988297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7416" y="1898423"/>
              <a:ext cx="7106952" cy="4294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9" name="Gruppo 18"/>
            <p:cNvGrpSpPr/>
            <p:nvPr/>
          </p:nvGrpSpPr>
          <p:grpSpPr>
            <a:xfrm>
              <a:off x="4000361" y="2619848"/>
              <a:ext cx="3071075" cy="4049512"/>
              <a:chOff x="4067944" y="2103120"/>
              <a:chExt cx="2448272" cy="3228285"/>
            </a:xfrm>
          </p:grpSpPr>
          <p:cxnSp>
            <p:nvCxnSpPr>
              <p:cNvPr id="27" name="Connettore 1 26"/>
              <p:cNvCxnSpPr/>
              <p:nvPr/>
            </p:nvCxnSpPr>
            <p:spPr bwMode="auto">
              <a:xfrm>
                <a:off x="4526280" y="3611880"/>
                <a:ext cx="0" cy="9144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9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Connettore 1 27"/>
              <p:cNvCxnSpPr/>
              <p:nvPr/>
            </p:nvCxnSpPr>
            <p:spPr bwMode="auto">
              <a:xfrm>
                <a:off x="4526280" y="4509120"/>
                <a:ext cx="0" cy="27432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Connettore 2 28"/>
              <p:cNvCxnSpPr/>
              <p:nvPr/>
            </p:nvCxnSpPr>
            <p:spPr bwMode="auto">
              <a:xfrm>
                <a:off x="4526280" y="4902304"/>
                <a:ext cx="0" cy="155448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9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Connettore 1 29"/>
              <p:cNvCxnSpPr/>
              <p:nvPr/>
            </p:nvCxnSpPr>
            <p:spPr bwMode="auto">
              <a:xfrm>
                <a:off x="6003451" y="2103120"/>
                <a:ext cx="0" cy="243230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9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Connettore 2 30"/>
              <p:cNvCxnSpPr/>
              <p:nvPr/>
            </p:nvCxnSpPr>
            <p:spPr bwMode="auto">
              <a:xfrm>
                <a:off x="6003451" y="4725144"/>
                <a:ext cx="0" cy="301752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9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2" name="CasellaDiTesto 31"/>
              <p:cNvSpPr txBox="1"/>
              <p:nvPr/>
            </p:nvSpPr>
            <p:spPr>
              <a:xfrm>
                <a:off x="4067944" y="5085184"/>
                <a:ext cx="108012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000" b="1" dirty="0" smtClean="0">
                    <a:solidFill>
                      <a:srgbClr val="000099"/>
                    </a:solidFill>
                  </a:rPr>
                  <a:t>FLOWERING</a:t>
                </a:r>
                <a:endParaRPr lang="it-IT" sz="10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33" name="CasellaDiTesto 32"/>
              <p:cNvSpPr txBox="1"/>
              <p:nvPr/>
            </p:nvSpPr>
            <p:spPr>
              <a:xfrm>
                <a:off x="5508104" y="5054987"/>
                <a:ext cx="100811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000" b="1" dirty="0" smtClean="0">
                    <a:solidFill>
                      <a:srgbClr val="000099"/>
                    </a:solidFill>
                  </a:rPr>
                  <a:t>MATURITY</a:t>
                </a:r>
                <a:endParaRPr lang="it-IT" sz="1000" b="1" dirty="0">
                  <a:solidFill>
                    <a:srgbClr val="000099"/>
                  </a:solidFill>
                </a:endParaRPr>
              </a:p>
            </p:txBody>
          </p:sp>
        </p:grpSp>
        <p:sp>
          <p:nvSpPr>
            <p:cNvPr id="34" name="CasellaDiTesto 33"/>
            <p:cNvSpPr txBox="1"/>
            <p:nvPr/>
          </p:nvSpPr>
          <p:spPr>
            <a:xfrm>
              <a:off x="179512" y="1681063"/>
              <a:ext cx="87849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99"/>
                  </a:solidFill>
                </a:rPr>
                <a:t>  Total aboveground biomass (e.g., SD3)</a:t>
              </a:r>
              <a:endParaRPr lang="en-US" sz="1600" b="1" dirty="0">
                <a:solidFill>
                  <a:srgbClr val="000099"/>
                </a:solidFill>
              </a:endParaRPr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4996656" y="1908494"/>
            <a:ext cx="3463776" cy="3189077"/>
            <a:chOff x="4996656" y="1908494"/>
            <a:chExt cx="3463776" cy="3189077"/>
          </a:xfrm>
        </p:grpSpPr>
        <p:sp>
          <p:nvSpPr>
            <p:cNvPr id="35" name="CasellaDiTesto 34"/>
            <p:cNvSpPr txBox="1"/>
            <p:nvPr/>
          </p:nvSpPr>
          <p:spPr>
            <a:xfrm>
              <a:off x="6732240" y="2287905"/>
              <a:ext cx="17281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Linear increase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Ovale 22"/>
            <p:cNvSpPr/>
            <p:nvPr/>
          </p:nvSpPr>
          <p:spPr bwMode="auto">
            <a:xfrm rot="2610262">
              <a:off x="4996656" y="1908494"/>
              <a:ext cx="956054" cy="3189077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0" y="1198563"/>
            <a:ext cx="9144000" cy="2746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E-AGRI WP3 – Second progress meeting - Nanjing, December 10-12, 2012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464686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493045" y="1556792"/>
            <a:ext cx="3790923" cy="2785792"/>
            <a:chOff x="493045" y="1556792"/>
            <a:chExt cx="3790923" cy="278579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045" y="1564695"/>
              <a:ext cx="3790923" cy="24799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CasellaDiTesto 9"/>
            <p:cNvSpPr txBox="1"/>
            <p:nvPr/>
          </p:nvSpPr>
          <p:spPr>
            <a:xfrm>
              <a:off x="1003593" y="1556792"/>
              <a:ext cx="3024337" cy="276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99"/>
                  </a:solidFill>
                </a:rPr>
                <a:t>Stem biomass</a:t>
              </a:r>
              <a:endParaRPr lang="en-US" sz="1200" b="1" dirty="0">
                <a:solidFill>
                  <a:srgbClr val="000099"/>
                </a:solidFill>
              </a:endParaRPr>
            </a:p>
          </p:txBody>
        </p:sp>
        <p:cxnSp>
          <p:nvCxnSpPr>
            <p:cNvPr id="11" name="Connettore 1 10"/>
            <p:cNvCxnSpPr/>
            <p:nvPr/>
          </p:nvCxnSpPr>
          <p:spPr bwMode="auto">
            <a:xfrm>
              <a:off x="2608313" y="2662817"/>
              <a:ext cx="0" cy="110712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99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Connettore 1 11"/>
            <p:cNvCxnSpPr/>
            <p:nvPr/>
          </p:nvCxnSpPr>
          <p:spPr bwMode="auto">
            <a:xfrm>
              <a:off x="2608313" y="3785912"/>
              <a:ext cx="0" cy="14477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Connettore 2 12"/>
            <p:cNvCxnSpPr/>
            <p:nvPr/>
          </p:nvCxnSpPr>
          <p:spPr bwMode="auto">
            <a:xfrm flipH="1">
              <a:off x="2608313" y="4024369"/>
              <a:ext cx="0" cy="11071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CasellaDiTesto 13"/>
            <p:cNvSpPr txBox="1"/>
            <p:nvPr/>
          </p:nvSpPr>
          <p:spPr>
            <a:xfrm>
              <a:off x="2187689" y="4135081"/>
              <a:ext cx="980836" cy="207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750" b="1" dirty="0" smtClean="0">
                  <a:solidFill>
                    <a:srgbClr val="000099"/>
                  </a:solidFill>
                </a:rPr>
                <a:t>FLOWERING</a:t>
              </a:r>
              <a:endParaRPr lang="it-IT" sz="750" b="1" dirty="0">
                <a:solidFill>
                  <a:srgbClr val="000099"/>
                </a:solidFill>
              </a:endParaRPr>
            </a:p>
          </p:txBody>
        </p:sp>
      </p:grpSp>
      <p:sp>
        <p:nvSpPr>
          <p:cNvPr id="15" name="Ovale 14"/>
          <p:cNvSpPr/>
          <p:nvPr/>
        </p:nvSpPr>
        <p:spPr bwMode="auto">
          <a:xfrm rot="2166178">
            <a:off x="2652024" y="1799288"/>
            <a:ext cx="364849" cy="103058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2608313" y="4132323"/>
            <a:ext cx="4014763" cy="2632310"/>
            <a:chOff x="2608313" y="4132323"/>
            <a:chExt cx="4014763" cy="2632310"/>
          </a:xfrm>
        </p:grpSpPr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313" y="4291198"/>
              <a:ext cx="4014763" cy="227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CasellaDiTesto 23"/>
            <p:cNvSpPr txBox="1"/>
            <p:nvPr/>
          </p:nvSpPr>
          <p:spPr>
            <a:xfrm>
              <a:off x="3161076" y="4132323"/>
              <a:ext cx="3286101" cy="283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99"/>
                  </a:solidFill>
                </a:rPr>
                <a:t>Ear biomass</a:t>
              </a:r>
              <a:endParaRPr lang="en-US" sz="1200" b="1" dirty="0">
                <a:solidFill>
                  <a:srgbClr val="000099"/>
                </a:solidFill>
              </a:endParaRPr>
            </a:p>
          </p:txBody>
        </p:sp>
        <p:cxnSp>
          <p:nvCxnSpPr>
            <p:cNvPr id="25" name="Connettore 1 24"/>
            <p:cNvCxnSpPr/>
            <p:nvPr/>
          </p:nvCxnSpPr>
          <p:spPr bwMode="auto">
            <a:xfrm>
              <a:off x="4867854" y="6120838"/>
              <a:ext cx="0" cy="10287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99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Connettore 1 25"/>
            <p:cNvCxnSpPr/>
            <p:nvPr/>
          </p:nvCxnSpPr>
          <p:spPr bwMode="auto">
            <a:xfrm>
              <a:off x="4867854" y="6221415"/>
              <a:ext cx="0" cy="12158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Connettore 2 26"/>
            <p:cNvCxnSpPr/>
            <p:nvPr/>
          </p:nvCxnSpPr>
          <p:spPr bwMode="auto">
            <a:xfrm>
              <a:off x="4867854" y="6469207"/>
              <a:ext cx="0" cy="9352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CasellaDiTesto 27"/>
            <p:cNvSpPr txBox="1"/>
            <p:nvPr/>
          </p:nvSpPr>
          <p:spPr>
            <a:xfrm>
              <a:off x="4419952" y="6562730"/>
              <a:ext cx="953028" cy="201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750" b="1" dirty="0" smtClean="0">
                  <a:solidFill>
                    <a:srgbClr val="000099"/>
                  </a:solidFill>
                </a:rPr>
                <a:t>FLOWERING</a:t>
              </a:r>
              <a:endParaRPr lang="it-IT" sz="750" b="1" dirty="0">
                <a:solidFill>
                  <a:srgbClr val="000099"/>
                </a:solidFill>
              </a:endParaRPr>
            </a:p>
          </p:txBody>
        </p:sp>
      </p:grp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50825" y="101600"/>
            <a:ext cx="8640763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200" b="1" dirty="0">
                <a:solidFill>
                  <a:srgbClr val="000099"/>
                </a:solidFill>
              </a:rPr>
              <a:t>Task </a:t>
            </a:r>
            <a:r>
              <a:rPr lang="en-GB" sz="3200" b="1" dirty="0" smtClean="0">
                <a:solidFill>
                  <a:srgbClr val="000099"/>
                </a:solidFill>
              </a:rPr>
              <a:t>3.</a:t>
            </a:r>
            <a:r>
              <a:rPr lang="en-GB" sz="3200" b="1" dirty="0">
                <a:solidFill>
                  <a:srgbClr val="000099"/>
                </a:solidFill>
              </a:rPr>
              <a:t>2</a:t>
            </a:r>
            <a:r>
              <a:rPr lang="en-GB" sz="3200" b="1" dirty="0" smtClean="0">
                <a:solidFill>
                  <a:srgbClr val="000099"/>
                </a:solidFill>
              </a:rPr>
              <a:t> deliverables</a:t>
            </a:r>
            <a:endParaRPr lang="en-GB" sz="3200" b="1" dirty="0">
              <a:solidFill>
                <a:srgbClr val="000099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GB" b="1" dirty="0" smtClean="0">
                <a:solidFill>
                  <a:srgbClr val="000099"/>
                </a:solidFill>
              </a:rPr>
              <a:t>Partners</a:t>
            </a:r>
            <a:r>
              <a:rPr lang="en-GB" b="1" dirty="0">
                <a:solidFill>
                  <a:srgbClr val="000099"/>
                </a:solidFill>
              </a:rPr>
              <a:t>: </a:t>
            </a:r>
            <a:r>
              <a:rPr lang="en-GB" b="1" dirty="0" smtClean="0">
                <a:solidFill>
                  <a:srgbClr val="000099"/>
                </a:solidFill>
              </a:rPr>
              <a:t>UMIL, JAAS, JRC</a:t>
            </a:r>
            <a:endParaRPr lang="en-GB" b="1" dirty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endParaRPr lang="en-GB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GB" sz="2000" dirty="0" smtClean="0">
              <a:solidFill>
                <a:srgbClr val="000099"/>
              </a:solidFill>
            </a:endParaRPr>
          </a:p>
        </p:txBody>
      </p:sp>
      <p:pic>
        <p:nvPicPr>
          <p:cNvPr id="17" name="Picture 15" descr="FP7-gen-RGB-Transp2.g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4535" y="144609"/>
            <a:ext cx="1167765" cy="949960"/>
          </a:xfrm>
          <a:prstGeom prst="rect">
            <a:avLst/>
          </a:prstGeom>
        </p:spPr>
      </p:pic>
      <p:pic>
        <p:nvPicPr>
          <p:cNvPr id="18" name="Picture 16" descr="Logo_E-AGRI_Definitief_4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6416" y="86189"/>
            <a:ext cx="1549400" cy="1008380"/>
          </a:xfrm>
          <a:prstGeom prst="rect">
            <a:avLst/>
          </a:prstGeom>
        </p:spPr>
      </p:pic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74" y="242081"/>
            <a:ext cx="928688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Ovale 22"/>
          <p:cNvSpPr/>
          <p:nvPr/>
        </p:nvSpPr>
        <p:spPr bwMode="auto">
          <a:xfrm rot="1711861">
            <a:off x="5441775" y="4400711"/>
            <a:ext cx="404728" cy="136165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4593850" y="1556792"/>
            <a:ext cx="4154614" cy="2487886"/>
            <a:chOff x="4139952" y="1578333"/>
            <a:chExt cx="3888432" cy="2714762"/>
          </a:xfrm>
        </p:grpSpPr>
        <p:pic>
          <p:nvPicPr>
            <p:cNvPr id="19" name="Picture 4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687596"/>
              <a:ext cx="3888432" cy="2605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CasellaDiTesto 19"/>
            <p:cNvSpPr txBox="1"/>
            <p:nvPr/>
          </p:nvSpPr>
          <p:spPr>
            <a:xfrm>
              <a:off x="4644008" y="1578333"/>
              <a:ext cx="3096344" cy="304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99"/>
                  </a:solidFill>
                </a:rPr>
                <a:t>Leaf biomass</a:t>
              </a:r>
              <a:endParaRPr lang="en-US" sz="1200" b="1" dirty="0">
                <a:solidFill>
                  <a:srgbClr val="000099"/>
                </a:solidFill>
              </a:endParaRPr>
            </a:p>
          </p:txBody>
        </p:sp>
      </p:grp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0" y="1198563"/>
            <a:ext cx="9144000" cy="2746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E-AGRI WP3 – Second progress meeting - Nanjing, December 10-12, 2012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317316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179512" y="1988840"/>
            <a:ext cx="4680520" cy="3312368"/>
            <a:chOff x="4446724" y="3729307"/>
            <a:chExt cx="4680520" cy="3126046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724" y="3842308"/>
              <a:ext cx="4680520" cy="30130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CasellaDiTesto 12"/>
            <p:cNvSpPr txBox="1"/>
            <p:nvPr/>
          </p:nvSpPr>
          <p:spPr>
            <a:xfrm>
              <a:off x="5084934" y="3729307"/>
              <a:ext cx="35283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smtClean="0">
                  <a:solidFill>
                    <a:srgbClr val="000099"/>
                  </a:solidFill>
                </a:rPr>
                <a:t>SD5</a:t>
              </a:r>
              <a:endParaRPr lang="it-IT" sz="1400" b="1" dirty="0">
                <a:solidFill>
                  <a:srgbClr val="000099"/>
                </a:solidFill>
              </a:endParaRPr>
            </a:p>
          </p:txBody>
        </p:sp>
      </p:grp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50825" y="101600"/>
            <a:ext cx="8640763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200" b="1" dirty="0">
                <a:solidFill>
                  <a:srgbClr val="000099"/>
                </a:solidFill>
              </a:rPr>
              <a:t>Task </a:t>
            </a:r>
            <a:r>
              <a:rPr lang="en-GB" sz="3200" b="1" dirty="0" smtClean="0">
                <a:solidFill>
                  <a:srgbClr val="000099"/>
                </a:solidFill>
              </a:rPr>
              <a:t>3.</a:t>
            </a:r>
            <a:r>
              <a:rPr lang="en-GB" sz="3200" b="1" dirty="0">
                <a:solidFill>
                  <a:srgbClr val="000099"/>
                </a:solidFill>
              </a:rPr>
              <a:t>2</a:t>
            </a:r>
            <a:r>
              <a:rPr lang="en-GB" sz="3200" b="1" dirty="0" smtClean="0">
                <a:solidFill>
                  <a:srgbClr val="000099"/>
                </a:solidFill>
              </a:rPr>
              <a:t> deliverables</a:t>
            </a:r>
            <a:endParaRPr lang="en-GB" sz="3200" b="1" dirty="0">
              <a:solidFill>
                <a:srgbClr val="000099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GB" b="1" dirty="0" smtClean="0">
                <a:solidFill>
                  <a:srgbClr val="000099"/>
                </a:solidFill>
              </a:rPr>
              <a:t>Partners</a:t>
            </a:r>
            <a:r>
              <a:rPr lang="en-GB" b="1" dirty="0">
                <a:solidFill>
                  <a:srgbClr val="000099"/>
                </a:solidFill>
              </a:rPr>
              <a:t>: </a:t>
            </a:r>
            <a:r>
              <a:rPr lang="en-GB" b="1" dirty="0" smtClean="0">
                <a:solidFill>
                  <a:srgbClr val="000099"/>
                </a:solidFill>
              </a:rPr>
              <a:t>UMIL, JAAS, JRC</a:t>
            </a:r>
            <a:endParaRPr lang="en-GB" b="1" dirty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endParaRPr lang="en-GB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solidFill>
                  <a:srgbClr val="000099"/>
                </a:solidFill>
              </a:rPr>
              <a:t> Calibration results (where main problems occurred) – CropSyst</a:t>
            </a:r>
          </a:p>
        </p:txBody>
      </p:sp>
      <p:pic>
        <p:nvPicPr>
          <p:cNvPr id="17" name="Picture 15" descr="FP7-gen-RGB-Transp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535" y="144609"/>
            <a:ext cx="1167765" cy="949960"/>
          </a:xfrm>
          <a:prstGeom prst="rect">
            <a:avLst/>
          </a:prstGeom>
        </p:spPr>
      </p:pic>
      <p:pic>
        <p:nvPicPr>
          <p:cNvPr id="18" name="Picture 16" descr="Logo_E-AGRI_Definitief_4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6416" y="86189"/>
            <a:ext cx="1549400" cy="1008380"/>
          </a:xfrm>
          <a:prstGeom prst="rect">
            <a:avLst/>
          </a:prstGeom>
        </p:spPr>
      </p:pic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74" y="242081"/>
            <a:ext cx="928688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vale 14"/>
          <p:cNvSpPr/>
          <p:nvPr/>
        </p:nvSpPr>
        <p:spPr bwMode="auto">
          <a:xfrm>
            <a:off x="3659257" y="2348880"/>
            <a:ext cx="525407" cy="1080120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Ovale 18"/>
          <p:cNvSpPr/>
          <p:nvPr/>
        </p:nvSpPr>
        <p:spPr bwMode="auto">
          <a:xfrm rot="16200000">
            <a:off x="2805836" y="2215540"/>
            <a:ext cx="525407" cy="1080120"/>
          </a:xfrm>
          <a:prstGeom prst="ellipse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868144" y="2348880"/>
            <a:ext cx="1866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Direct sowing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20" name="Freccia a destra 19"/>
          <p:cNvSpPr/>
          <p:nvPr/>
        </p:nvSpPr>
        <p:spPr bwMode="auto">
          <a:xfrm flipH="1">
            <a:off x="4828968" y="2398560"/>
            <a:ext cx="1008112" cy="252000"/>
          </a:xfrm>
          <a:prstGeom prst="rightArrow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21" name="Gruppo 20"/>
          <p:cNvGrpSpPr/>
          <p:nvPr/>
        </p:nvGrpSpPr>
        <p:grpSpPr>
          <a:xfrm>
            <a:off x="4355976" y="3573016"/>
            <a:ext cx="4530706" cy="3070752"/>
            <a:chOff x="41294" y="2158448"/>
            <a:chExt cx="4530706" cy="3070752"/>
          </a:xfrm>
        </p:grpSpPr>
        <p:sp>
          <p:nvSpPr>
            <p:cNvPr id="22" name="CasellaDiTesto 21"/>
            <p:cNvSpPr txBox="1"/>
            <p:nvPr/>
          </p:nvSpPr>
          <p:spPr>
            <a:xfrm>
              <a:off x="683568" y="2158448"/>
              <a:ext cx="36724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smtClean="0">
                  <a:solidFill>
                    <a:srgbClr val="000099"/>
                  </a:solidFill>
                </a:rPr>
                <a:t>SD1</a:t>
              </a:r>
              <a:endParaRPr lang="it-IT" sz="1400" b="1" dirty="0">
                <a:solidFill>
                  <a:srgbClr val="000099"/>
                </a:solidFill>
              </a:endParaRPr>
            </a:p>
          </p:txBody>
        </p:sp>
        <p:pic>
          <p:nvPicPr>
            <p:cNvPr id="23" name="Picture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294" y="2414082"/>
              <a:ext cx="4530706" cy="2815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4" name="CasellaDiTesto 23"/>
          <p:cNvSpPr txBox="1"/>
          <p:nvPr/>
        </p:nvSpPr>
        <p:spPr>
          <a:xfrm>
            <a:off x="1512518" y="5867980"/>
            <a:ext cx="1866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Transplanting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25" name="Freccia a destra 24"/>
          <p:cNvSpPr/>
          <p:nvPr/>
        </p:nvSpPr>
        <p:spPr bwMode="auto">
          <a:xfrm>
            <a:off x="3347864" y="5944368"/>
            <a:ext cx="1008112" cy="252000"/>
          </a:xfrm>
          <a:prstGeom prst="rightArrow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0" y="1198563"/>
            <a:ext cx="9144000" cy="2746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E-AGRI WP3 – Second progress meeting - Nanjing, December 10-12, 2012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035775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16" grpId="0"/>
      <p:bldP spid="20" grpId="0" animBg="1"/>
      <p:bldP spid="24" grpId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50825" y="101600"/>
            <a:ext cx="8640763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200" b="1" dirty="0">
                <a:solidFill>
                  <a:srgbClr val="000099"/>
                </a:solidFill>
              </a:rPr>
              <a:t>Task </a:t>
            </a:r>
            <a:r>
              <a:rPr lang="en-GB" sz="3200" b="1" dirty="0" smtClean="0">
                <a:solidFill>
                  <a:srgbClr val="000099"/>
                </a:solidFill>
              </a:rPr>
              <a:t>3.</a:t>
            </a:r>
            <a:r>
              <a:rPr lang="en-GB" sz="3200" b="1" dirty="0">
                <a:solidFill>
                  <a:srgbClr val="000099"/>
                </a:solidFill>
              </a:rPr>
              <a:t>2</a:t>
            </a:r>
            <a:r>
              <a:rPr lang="en-GB" sz="3200" b="1" dirty="0" smtClean="0">
                <a:solidFill>
                  <a:srgbClr val="000099"/>
                </a:solidFill>
              </a:rPr>
              <a:t> deliverables</a:t>
            </a:r>
            <a:endParaRPr lang="en-GB" sz="3200" b="1" dirty="0">
              <a:solidFill>
                <a:srgbClr val="000099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GB" b="1" dirty="0" smtClean="0">
                <a:solidFill>
                  <a:srgbClr val="000099"/>
                </a:solidFill>
              </a:rPr>
              <a:t>Partners</a:t>
            </a:r>
            <a:r>
              <a:rPr lang="en-GB" b="1" dirty="0">
                <a:solidFill>
                  <a:srgbClr val="000099"/>
                </a:solidFill>
              </a:rPr>
              <a:t>: </a:t>
            </a:r>
            <a:r>
              <a:rPr lang="en-GB" b="1" dirty="0" smtClean="0">
                <a:solidFill>
                  <a:srgbClr val="000099"/>
                </a:solidFill>
              </a:rPr>
              <a:t>UMIL, JAAS, JRC</a:t>
            </a:r>
            <a:endParaRPr lang="en-GB" b="1" dirty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endParaRPr lang="en-GB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solidFill>
                  <a:srgbClr val="000099"/>
                </a:solidFill>
              </a:rPr>
              <a:t> Calibration results (where main problems occurred) – WARM</a:t>
            </a:r>
          </a:p>
        </p:txBody>
      </p:sp>
      <p:pic>
        <p:nvPicPr>
          <p:cNvPr id="17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535" y="144609"/>
            <a:ext cx="1167765" cy="949960"/>
          </a:xfrm>
          <a:prstGeom prst="rect">
            <a:avLst/>
          </a:prstGeom>
        </p:spPr>
      </p:pic>
      <p:pic>
        <p:nvPicPr>
          <p:cNvPr id="18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6416" y="86189"/>
            <a:ext cx="1549400" cy="1008380"/>
          </a:xfrm>
          <a:prstGeom prst="rect">
            <a:avLst/>
          </a:prstGeom>
        </p:spPr>
      </p:pic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74" y="242081"/>
            <a:ext cx="928688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04" y="2306934"/>
            <a:ext cx="4535424" cy="285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801368" y="2018902"/>
            <a:ext cx="3600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0099"/>
                </a:solidFill>
              </a:rPr>
              <a:t>SD5</a:t>
            </a:r>
            <a:endParaRPr lang="it-IT" sz="1400" b="1" dirty="0">
              <a:solidFill>
                <a:srgbClr val="000099"/>
              </a:solidFill>
            </a:endParaRPr>
          </a:p>
        </p:txBody>
      </p:sp>
      <p:sp>
        <p:nvSpPr>
          <p:cNvPr id="15" name="Ovale 14"/>
          <p:cNvSpPr/>
          <p:nvPr/>
        </p:nvSpPr>
        <p:spPr bwMode="auto">
          <a:xfrm>
            <a:off x="3659257" y="2348880"/>
            <a:ext cx="525407" cy="1080120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Ovale 18"/>
          <p:cNvSpPr/>
          <p:nvPr/>
        </p:nvSpPr>
        <p:spPr bwMode="auto">
          <a:xfrm rot="16200000">
            <a:off x="2805836" y="2215540"/>
            <a:ext cx="525407" cy="1080120"/>
          </a:xfrm>
          <a:prstGeom prst="ellipse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20" name="Gruppo 19"/>
          <p:cNvGrpSpPr/>
          <p:nvPr/>
        </p:nvGrpSpPr>
        <p:grpSpPr>
          <a:xfrm>
            <a:off x="4355976" y="3573016"/>
            <a:ext cx="4530706" cy="3070752"/>
            <a:chOff x="41294" y="2158448"/>
            <a:chExt cx="4530706" cy="3070752"/>
          </a:xfrm>
        </p:grpSpPr>
        <p:sp>
          <p:nvSpPr>
            <p:cNvPr id="21" name="CasellaDiTesto 20"/>
            <p:cNvSpPr txBox="1"/>
            <p:nvPr/>
          </p:nvSpPr>
          <p:spPr>
            <a:xfrm>
              <a:off x="683568" y="2158448"/>
              <a:ext cx="36724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smtClean="0">
                  <a:solidFill>
                    <a:srgbClr val="000099"/>
                  </a:solidFill>
                </a:rPr>
                <a:t>SD1</a:t>
              </a:r>
              <a:endParaRPr lang="it-IT" sz="1400" b="1" dirty="0">
                <a:solidFill>
                  <a:srgbClr val="000099"/>
                </a:solidFill>
              </a:endParaRPr>
            </a:p>
          </p:txBody>
        </p:sp>
        <p:pic>
          <p:nvPicPr>
            <p:cNvPr id="22" name="Picture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294" y="2414082"/>
              <a:ext cx="4530706" cy="2815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" name="CasellaDiTesto 3"/>
          <p:cNvSpPr txBox="1"/>
          <p:nvPr/>
        </p:nvSpPr>
        <p:spPr>
          <a:xfrm>
            <a:off x="5868144" y="2348880"/>
            <a:ext cx="1866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Direct sowing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16" name="Freccia a destra 15"/>
          <p:cNvSpPr/>
          <p:nvPr/>
        </p:nvSpPr>
        <p:spPr bwMode="auto">
          <a:xfrm flipH="1">
            <a:off x="4828968" y="2398560"/>
            <a:ext cx="1008112" cy="252000"/>
          </a:xfrm>
          <a:prstGeom prst="rightArrow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1512518" y="5867980"/>
            <a:ext cx="1866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Transplanting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25" name="Freccia a destra 24"/>
          <p:cNvSpPr/>
          <p:nvPr/>
        </p:nvSpPr>
        <p:spPr bwMode="auto">
          <a:xfrm>
            <a:off x="3347864" y="5944368"/>
            <a:ext cx="1008112" cy="252000"/>
          </a:xfrm>
          <a:prstGeom prst="rightArrow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0" y="1198563"/>
            <a:ext cx="9144000" cy="2746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E-AGRI WP3 – Second progress meeting - Nanjing, December 10-12, 2012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4487269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9" grpId="0" animBg="1"/>
      <p:bldP spid="4" grpId="0"/>
      <p:bldP spid="16" grpId="0" animBg="1"/>
      <p:bldP spid="24" grpId="0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179512" y="1916832"/>
            <a:ext cx="4603556" cy="3461317"/>
            <a:chOff x="2128684" y="2420888"/>
            <a:chExt cx="4603556" cy="3231855"/>
          </a:xfrm>
        </p:grpSpPr>
        <p:pic>
          <p:nvPicPr>
            <p:cNvPr id="14" name="Picture 5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684" y="2677984"/>
              <a:ext cx="4603556" cy="29747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CasellaDiTesto 15"/>
            <p:cNvSpPr txBox="1"/>
            <p:nvPr/>
          </p:nvSpPr>
          <p:spPr>
            <a:xfrm>
              <a:off x="2788572" y="2420888"/>
              <a:ext cx="3528393" cy="312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smtClean="0">
                  <a:solidFill>
                    <a:srgbClr val="000099"/>
                  </a:solidFill>
                </a:rPr>
                <a:t>SD5</a:t>
              </a:r>
              <a:endParaRPr lang="it-IT" sz="1400" b="1" dirty="0">
                <a:solidFill>
                  <a:srgbClr val="000099"/>
                </a:solidFill>
              </a:endParaRPr>
            </a:p>
          </p:txBody>
        </p:sp>
      </p:grp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50825" y="101600"/>
            <a:ext cx="8640763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200" b="1" dirty="0">
                <a:solidFill>
                  <a:srgbClr val="000099"/>
                </a:solidFill>
              </a:rPr>
              <a:t>Task </a:t>
            </a:r>
            <a:r>
              <a:rPr lang="en-GB" sz="3200" b="1" dirty="0" smtClean="0">
                <a:solidFill>
                  <a:srgbClr val="000099"/>
                </a:solidFill>
              </a:rPr>
              <a:t>3.</a:t>
            </a:r>
            <a:r>
              <a:rPr lang="en-GB" sz="3200" b="1" dirty="0">
                <a:solidFill>
                  <a:srgbClr val="000099"/>
                </a:solidFill>
              </a:rPr>
              <a:t>2</a:t>
            </a:r>
            <a:r>
              <a:rPr lang="en-GB" sz="3200" b="1" dirty="0" smtClean="0">
                <a:solidFill>
                  <a:srgbClr val="000099"/>
                </a:solidFill>
              </a:rPr>
              <a:t> deliverables</a:t>
            </a:r>
            <a:endParaRPr lang="en-GB" sz="3200" b="1" dirty="0">
              <a:solidFill>
                <a:srgbClr val="000099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GB" b="1" dirty="0" smtClean="0">
                <a:solidFill>
                  <a:srgbClr val="000099"/>
                </a:solidFill>
              </a:rPr>
              <a:t>Partners</a:t>
            </a:r>
            <a:r>
              <a:rPr lang="en-GB" b="1" dirty="0">
                <a:solidFill>
                  <a:srgbClr val="000099"/>
                </a:solidFill>
              </a:rPr>
              <a:t>: </a:t>
            </a:r>
            <a:r>
              <a:rPr lang="en-GB" b="1" dirty="0" smtClean="0">
                <a:solidFill>
                  <a:srgbClr val="000099"/>
                </a:solidFill>
              </a:rPr>
              <a:t>UMIL, JAAS, JRC</a:t>
            </a:r>
            <a:endParaRPr lang="en-GB" b="1" dirty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endParaRPr lang="en-GB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solidFill>
                  <a:srgbClr val="000099"/>
                </a:solidFill>
              </a:rPr>
              <a:t> Calibration results (where main problems occurred) – WOFOST</a:t>
            </a:r>
          </a:p>
        </p:txBody>
      </p:sp>
      <p:pic>
        <p:nvPicPr>
          <p:cNvPr id="17" name="Picture 15" descr="FP7-gen-RGB-Transp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535" y="144609"/>
            <a:ext cx="1167765" cy="949960"/>
          </a:xfrm>
          <a:prstGeom prst="rect">
            <a:avLst/>
          </a:prstGeom>
        </p:spPr>
      </p:pic>
      <p:pic>
        <p:nvPicPr>
          <p:cNvPr id="18" name="Picture 16" descr="Logo_E-AGRI_Definitief_4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6416" y="86189"/>
            <a:ext cx="1549400" cy="1008380"/>
          </a:xfrm>
          <a:prstGeom prst="rect">
            <a:avLst/>
          </a:prstGeom>
        </p:spPr>
      </p:pic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74" y="242081"/>
            <a:ext cx="928688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vale 14"/>
          <p:cNvSpPr/>
          <p:nvPr/>
        </p:nvSpPr>
        <p:spPr bwMode="auto">
          <a:xfrm>
            <a:off x="3681597" y="2348880"/>
            <a:ext cx="525407" cy="1080120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Ovale 18"/>
          <p:cNvSpPr/>
          <p:nvPr/>
        </p:nvSpPr>
        <p:spPr bwMode="auto">
          <a:xfrm rot="16200000">
            <a:off x="2828176" y="2215540"/>
            <a:ext cx="525407" cy="1080120"/>
          </a:xfrm>
          <a:prstGeom prst="ellipse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868144" y="2348880"/>
            <a:ext cx="1866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Direct sowing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21" name="Freccia a destra 20"/>
          <p:cNvSpPr/>
          <p:nvPr/>
        </p:nvSpPr>
        <p:spPr bwMode="auto">
          <a:xfrm flipH="1">
            <a:off x="4828968" y="2398560"/>
            <a:ext cx="1008112" cy="252000"/>
          </a:xfrm>
          <a:prstGeom prst="rightArrow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24" name="Gruppo 23"/>
          <p:cNvGrpSpPr/>
          <p:nvPr/>
        </p:nvGrpSpPr>
        <p:grpSpPr>
          <a:xfrm>
            <a:off x="4367792" y="3586495"/>
            <a:ext cx="4524687" cy="2987210"/>
            <a:chOff x="66675" y="2072723"/>
            <a:chExt cx="4572000" cy="3072697"/>
          </a:xfrm>
        </p:grpSpPr>
        <p:sp>
          <p:nvSpPr>
            <p:cNvPr id="25" name="CasellaDiTesto 24"/>
            <p:cNvSpPr txBox="1"/>
            <p:nvPr/>
          </p:nvSpPr>
          <p:spPr>
            <a:xfrm>
              <a:off x="683568" y="2072723"/>
              <a:ext cx="36724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smtClean="0">
                  <a:solidFill>
                    <a:srgbClr val="000099"/>
                  </a:solidFill>
                </a:rPr>
                <a:t>SD1</a:t>
              </a:r>
              <a:endParaRPr lang="it-IT" sz="1400" b="1" dirty="0">
                <a:solidFill>
                  <a:srgbClr val="000099"/>
                </a:solidFill>
              </a:endParaRPr>
            </a:p>
          </p:txBody>
        </p:sp>
        <p:pic>
          <p:nvPicPr>
            <p:cNvPr id="26" name="Picture 3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675" y="2310780"/>
              <a:ext cx="4572000" cy="2834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7" name="CasellaDiTesto 26"/>
          <p:cNvSpPr txBox="1"/>
          <p:nvPr/>
        </p:nvSpPr>
        <p:spPr>
          <a:xfrm>
            <a:off x="1512518" y="5867980"/>
            <a:ext cx="1866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Transplanting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28" name="Freccia a destra 27"/>
          <p:cNvSpPr/>
          <p:nvPr/>
        </p:nvSpPr>
        <p:spPr bwMode="auto">
          <a:xfrm>
            <a:off x="3347864" y="5944368"/>
            <a:ext cx="1008112" cy="252000"/>
          </a:xfrm>
          <a:prstGeom prst="rightArrow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0" y="1198563"/>
            <a:ext cx="9144000" cy="2746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E-AGRI WP3 – Second progress meeting - Nanjing, December 10-12, 2012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513822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/>
      <p:bldP spid="21" grpId="0" animBg="1"/>
      <p:bldP spid="27" grpId="0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50825" y="101600"/>
            <a:ext cx="8640763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200" b="1" dirty="0">
                <a:solidFill>
                  <a:srgbClr val="000099"/>
                </a:solidFill>
              </a:rPr>
              <a:t>Task </a:t>
            </a:r>
            <a:r>
              <a:rPr lang="en-GB" sz="3200" b="1" dirty="0" smtClean="0">
                <a:solidFill>
                  <a:srgbClr val="000099"/>
                </a:solidFill>
              </a:rPr>
              <a:t>3.</a:t>
            </a:r>
            <a:r>
              <a:rPr lang="en-GB" sz="3200" b="1" dirty="0">
                <a:solidFill>
                  <a:srgbClr val="000099"/>
                </a:solidFill>
              </a:rPr>
              <a:t>2</a:t>
            </a:r>
            <a:r>
              <a:rPr lang="en-GB" sz="3200" b="1" dirty="0" smtClean="0">
                <a:solidFill>
                  <a:srgbClr val="000099"/>
                </a:solidFill>
              </a:rPr>
              <a:t> deliverables</a:t>
            </a:r>
            <a:endParaRPr lang="en-GB" sz="3200" b="1" dirty="0">
              <a:solidFill>
                <a:srgbClr val="000099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GB" b="1" dirty="0" smtClean="0">
                <a:solidFill>
                  <a:srgbClr val="000099"/>
                </a:solidFill>
              </a:rPr>
              <a:t>Partners</a:t>
            </a:r>
            <a:r>
              <a:rPr lang="en-GB" b="1" dirty="0">
                <a:solidFill>
                  <a:srgbClr val="000099"/>
                </a:solidFill>
              </a:rPr>
              <a:t>: </a:t>
            </a:r>
            <a:r>
              <a:rPr lang="en-GB" b="1" dirty="0" smtClean="0">
                <a:solidFill>
                  <a:srgbClr val="000099"/>
                </a:solidFill>
              </a:rPr>
              <a:t>UMIL, JAAS, JRC</a:t>
            </a:r>
            <a:endParaRPr lang="en-GB" b="1" dirty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endParaRPr lang="en-GB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solidFill>
                  <a:srgbClr val="000099"/>
                </a:solidFill>
              </a:rPr>
              <a:t> Evaluation of BioMA models for field-scale simulation of rice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0099"/>
                </a:solidFill>
              </a:rPr>
              <a:t>Accuracy (Relative root mean square error, RRMSE; Modelling efficiency, EF)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0099"/>
                </a:solidFill>
              </a:rPr>
              <a:t>Robustness (Robustness indicator)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0099"/>
                </a:solidFill>
              </a:rPr>
              <a:t>Complexity (</a:t>
            </a:r>
            <a:r>
              <a:rPr lang="en-GB" sz="2000" dirty="0" err="1" smtClean="0">
                <a:solidFill>
                  <a:srgbClr val="000099"/>
                </a:solidFill>
              </a:rPr>
              <a:t>Akaike</a:t>
            </a:r>
            <a:r>
              <a:rPr lang="en-GB" sz="2000" dirty="0" smtClean="0">
                <a:solidFill>
                  <a:srgbClr val="000099"/>
                </a:solidFill>
              </a:rPr>
              <a:t> Information Criterion)</a:t>
            </a:r>
            <a:endParaRPr lang="en-GB" sz="2000" dirty="0">
              <a:solidFill>
                <a:srgbClr val="000099"/>
              </a:solidFill>
            </a:endParaRPr>
          </a:p>
        </p:txBody>
      </p:sp>
      <p:pic>
        <p:nvPicPr>
          <p:cNvPr id="17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535" y="144609"/>
            <a:ext cx="1167765" cy="949960"/>
          </a:xfrm>
          <a:prstGeom prst="rect">
            <a:avLst/>
          </a:prstGeom>
        </p:spPr>
      </p:pic>
      <p:pic>
        <p:nvPicPr>
          <p:cNvPr id="18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6416" y="86189"/>
            <a:ext cx="1549400" cy="1008380"/>
          </a:xfrm>
          <a:prstGeom prst="rect">
            <a:avLst/>
          </a:prstGeom>
        </p:spPr>
      </p:pic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74" y="242081"/>
            <a:ext cx="928688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0" y="1198563"/>
            <a:ext cx="9144000" cy="2746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E-AGRI WP3 – Second progress meeting - Nanjing, December 10-12, 2012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27744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535" y="144609"/>
            <a:ext cx="1167765" cy="949960"/>
          </a:xfrm>
          <a:prstGeom prst="rect">
            <a:avLst/>
          </a:prstGeom>
        </p:spPr>
      </p:pic>
      <p:pic>
        <p:nvPicPr>
          <p:cNvPr id="18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6416" y="86189"/>
            <a:ext cx="1549400" cy="1008380"/>
          </a:xfrm>
          <a:prstGeom prst="rect">
            <a:avLst/>
          </a:prstGeom>
        </p:spPr>
      </p:pic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74" y="242081"/>
            <a:ext cx="928688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0" y="1198563"/>
            <a:ext cx="9144000" cy="2746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E-AGRI WP3 – Second progress meeting - Nanjing, December 10-12, 2012</a:t>
            </a:r>
            <a:endParaRPr lang="en-US" sz="1200" b="1" dirty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326281"/>
              </p:ext>
            </p:extLst>
          </p:nvPr>
        </p:nvGraphicFramePr>
        <p:xfrm>
          <a:off x="539552" y="1239728"/>
          <a:ext cx="8064896" cy="550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449"/>
                <a:gridCol w="1141449"/>
                <a:gridCol w="1141449"/>
                <a:gridCol w="1497013"/>
                <a:gridCol w="785884"/>
                <a:gridCol w="785884"/>
                <a:gridCol w="785884"/>
                <a:gridCol w="785884"/>
              </a:tblGrid>
              <a:tr h="242553"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Variable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Model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Site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RRMSE (%)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Mean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EF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Mean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CRM</a:t>
                      </a:r>
                      <a:endParaRPr lang="en-US" sz="1300" noProof="0" dirty="0"/>
                    </a:p>
                  </a:txBody>
                  <a:tcPr/>
                </a:tc>
              </a:tr>
              <a:tr h="242553">
                <a:tc rowSpan="9">
                  <a:txBody>
                    <a:bodyPr/>
                    <a:lstStyle/>
                    <a:p>
                      <a:r>
                        <a:rPr lang="en-US" sz="1300" noProof="0" dirty="0" smtClean="0"/>
                        <a:t>AGB</a:t>
                      </a:r>
                      <a:endParaRPr lang="en-US" sz="1300" noProof="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300" noProof="0" dirty="0" smtClean="0"/>
                        <a:t>CropSyst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SD3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25.28</a:t>
                      </a:r>
                      <a:endParaRPr lang="en-US" sz="1300" noProof="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300" noProof="0" dirty="0" smtClean="0"/>
                        <a:t>31.04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0.90</a:t>
                      </a:r>
                      <a:endParaRPr lang="en-US" sz="1300" noProof="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300" noProof="0" dirty="0" smtClean="0"/>
                        <a:t>0.85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0.00</a:t>
                      </a:r>
                      <a:endParaRPr lang="en-US" sz="1300" noProof="0" dirty="0"/>
                    </a:p>
                  </a:txBody>
                  <a:tcPr/>
                </a:tc>
              </a:tr>
              <a:tr h="242553">
                <a:tc vMerge="1"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SD5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35.87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0.82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0.10</a:t>
                      </a:r>
                      <a:endParaRPr lang="en-US" sz="1300" noProof="0" dirty="0"/>
                    </a:p>
                  </a:txBody>
                  <a:tcPr/>
                </a:tc>
              </a:tr>
              <a:tr h="242553">
                <a:tc vMerge="1"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SD6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31.97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0.83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0.12</a:t>
                      </a:r>
                      <a:endParaRPr lang="en-US" sz="1300" noProof="0" dirty="0"/>
                    </a:p>
                  </a:txBody>
                  <a:tcPr/>
                </a:tc>
              </a:tr>
              <a:tr h="242553">
                <a:tc vMerge="1"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300" noProof="0" dirty="0" smtClean="0"/>
                        <a:t>WARM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SD3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27.60</a:t>
                      </a:r>
                      <a:endParaRPr lang="en-US" sz="1300" noProof="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300" noProof="0" dirty="0" smtClean="0"/>
                        <a:t>32.15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0.88</a:t>
                      </a:r>
                      <a:endParaRPr lang="en-US" sz="1300" noProof="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300" noProof="0" dirty="0" smtClean="0"/>
                        <a:t>0.84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-0.04</a:t>
                      </a:r>
                      <a:endParaRPr lang="en-US" sz="1300" noProof="0" dirty="0"/>
                    </a:p>
                  </a:txBody>
                  <a:tcPr/>
                </a:tc>
              </a:tr>
              <a:tr h="242553">
                <a:tc vMerge="1"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SD5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36.03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0.82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0.07</a:t>
                      </a:r>
                      <a:endParaRPr lang="en-US" sz="1300" noProof="0" dirty="0"/>
                    </a:p>
                  </a:txBody>
                  <a:tcPr/>
                </a:tc>
              </a:tr>
              <a:tr h="242553">
                <a:tc vMerge="1"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SD6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32.83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0.82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0.01</a:t>
                      </a:r>
                      <a:endParaRPr lang="en-US" sz="1300" noProof="0" dirty="0"/>
                    </a:p>
                  </a:txBody>
                  <a:tcPr/>
                </a:tc>
              </a:tr>
              <a:tr h="242553">
                <a:tc vMerge="1"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300" noProof="0" dirty="0" smtClean="0"/>
                        <a:t>WOFOST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SD3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20.54</a:t>
                      </a:r>
                      <a:endParaRPr lang="en-US" sz="1300" noProof="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300" noProof="0" dirty="0" smtClean="0"/>
                        <a:t>22.58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0.93</a:t>
                      </a:r>
                      <a:endParaRPr lang="en-US" sz="1300" noProof="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300" noProof="0" dirty="0" smtClean="0"/>
                        <a:t>0.92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-0.07</a:t>
                      </a:r>
                      <a:endParaRPr lang="en-US" sz="1300" noProof="0" dirty="0"/>
                    </a:p>
                  </a:txBody>
                  <a:tcPr/>
                </a:tc>
              </a:tr>
              <a:tr h="242553">
                <a:tc vMerge="1"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SD5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25.88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0.91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0.03</a:t>
                      </a:r>
                      <a:endParaRPr lang="en-US" sz="1300" noProof="0" dirty="0"/>
                    </a:p>
                  </a:txBody>
                  <a:tcPr/>
                </a:tc>
              </a:tr>
              <a:tr h="242553">
                <a:tc vMerge="1"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SD6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21.31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0.93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0.03</a:t>
                      </a:r>
                      <a:endParaRPr lang="en-US" sz="1300" noProof="0" dirty="0"/>
                    </a:p>
                  </a:txBody>
                  <a:tcPr/>
                </a:tc>
              </a:tr>
              <a:tr h="242553">
                <a:tc rowSpan="9">
                  <a:txBody>
                    <a:bodyPr/>
                    <a:lstStyle/>
                    <a:p>
                      <a:r>
                        <a:rPr lang="en-US" sz="1300" noProof="0" dirty="0" smtClean="0"/>
                        <a:t>LAI</a:t>
                      </a:r>
                      <a:endParaRPr lang="en-US" sz="1300" noProof="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300" noProof="0" dirty="0" smtClean="0"/>
                        <a:t>CropSyst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SD3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14.82</a:t>
                      </a:r>
                      <a:endParaRPr lang="en-US" sz="1300" noProof="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300" noProof="0" dirty="0" smtClean="0"/>
                        <a:t>13.18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0.86</a:t>
                      </a:r>
                      <a:endParaRPr lang="en-US" sz="1300" noProof="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300" noProof="0" dirty="0" smtClean="0"/>
                        <a:t>0.84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-0.12</a:t>
                      </a:r>
                      <a:endParaRPr lang="en-US" sz="1300" noProof="0" dirty="0"/>
                    </a:p>
                  </a:txBody>
                  <a:tcPr/>
                </a:tc>
              </a:tr>
              <a:tr h="242553"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SD5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6.37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0.98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-0.05</a:t>
                      </a:r>
                      <a:endParaRPr lang="en-US" sz="1300" noProof="0" dirty="0"/>
                    </a:p>
                  </a:txBody>
                  <a:tcPr/>
                </a:tc>
              </a:tr>
              <a:tr h="242553"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SD6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18.36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0.68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-0.03</a:t>
                      </a:r>
                      <a:endParaRPr lang="en-US" sz="1300" noProof="0" dirty="0"/>
                    </a:p>
                  </a:txBody>
                  <a:tcPr/>
                </a:tc>
              </a:tr>
              <a:tr h="242553"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300" noProof="0" dirty="0" smtClean="0"/>
                        <a:t>WARM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SD3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9.19</a:t>
                      </a:r>
                      <a:endParaRPr lang="en-US" sz="1300" noProof="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300" noProof="0" dirty="0" smtClean="0"/>
                        <a:t>13.69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0.94</a:t>
                      </a:r>
                      <a:endParaRPr lang="en-US" sz="1300" noProof="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300" noProof="0" dirty="0" smtClean="0"/>
                        <a:t>0.80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-0.02</a:t>
                      </a:r>
                      <a:endParaRPr lang="en-US" sz="1300" noProof="0" dirty="0"/>
                    </a:p>
                  </a:txBody>
                  <a:tcPr/>
                </a:tc>
              </a:tr>
              <a:tr h="242553"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SD5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9.07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0.95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0.06</a:t>
                      </a:r>
                      <a:endParaRPr lang="en-US" sz="1300" noProof="0" dirty="0"/>
                    </a:p>
                  </a:txBody>
                  <a:tcPr/>
                </a:tc>
              </a:tr>
              <a:tr h="242553"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SD6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22.82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0.51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0.07</a:t>
                      </a:r>
                      <a:endParaRPr lang="en-US" sz="1300" noProof="0" dirty="0"/>
                    </a:p>
                  </a:txBody>
                  <a:tcPr/>
                </a:tc>
              </a:tr>
              <a:tr h="242553"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300" noProof="0" dirty="0" smtClean="0"/>
                        <a:t>WOFOST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SD3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5.14</a:t>
                      </a:r>
                      <a:endParaRPr lang="en-US" sz="1300" noProof="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300" noProof="0" dirty="0" smtClean="0"/>
                        <a:t>9.52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0.98</a:t>
                      </a:r>
                      <a:endParaRPr lang="en-US" sz="1300" noProof="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300" noProof="0" dirty="0" smtClean="0"/>
                        <a:t>0.89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-0.03</a:t>
                      </a:r>
                      <a:endParaRPr lang="en-US" sz="1300" noProof="0" dirty="0"/>
                    </a:p>
                  </a:txBody>
                  <a:tcPr/>
                </a:tc>
              </a:tr>
              <a:tr h="242553"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SD5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5.71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0.98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0.02</a:t>
                      </a:r>
                      <a:endParaRPr lang="en-US" sz="1300" noProof="0" dirty="0"/>
                    </a:p>
                  </a:txBody>
                  <a:tcPr/>
                </a:tc>
              </a:tr>
              <a:tr h="242553"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SD6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17.17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0.71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0.02</a:t>
                      </a:r>
                      <a:endParaRPr lang="en-US" sz="1300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ttangolo arrotondato 2"/>
          <p:cNvSpPr/>
          <p:nvPr/>
        </p:nvSpPr>
        <p:spPr bwMode="auto">
          <a:xfrm>
            <a:off x="1547664" y="3226624"/>
            <a:ext cx="7200800" cy="936104"/>
          </a:xfrm>
          <a:prstGeom prst="roundRect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ttangolo arrotondato 9"/>
          <p:cNvSpPr/>
          <p:nvPr/>
        </p:nvSpPr>
        <p:spPr bwMode="auto">
          <a:xfrm>
            <a:off x="1547664" y="5849976"/>
            <a:ext cx="7200800" cy="936104"/>
          </a:xfrm>
          <a:prstGeom prst="roundRect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ttangolo arrotondato 10"/>
          <p:cNvSpPr/>
          <p:nvPr/>
        </p:nvSpPr>
        <p:spPr bwMode="auto">
          <a:xfrm>
            <a:off x="7654696" y="1500496"/>
            <a:ext cx="1008112" cy="936104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ttangolo arrotondato 11"/>
          <p:cNvSpPr/>
          <p:nvPr/>
        </p:nvSpPr>
        <p:spPr bwMode="auto">
          <a:xfrm>
            <a:off x="7668344" y="4118016"/>
            <a:ext cx="1008112" cy="936104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50825" y="101600"/>
            <a:ext cx="8640763" cy="326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200" b="1" dirty="0">
                <a:solidFill>
                  <a:srgbClr val="000099"/>
                </a:solidFill>
              </a:rPr>
              <a:t>Task </a:t>
            </a:r>
            <a:r>
              <a:rPr lang="en-GB" sz="3200" b="1" dirty="0" smtClean="0">
                <a:solidFill>
                  <a:srgbClr val="000099"/>
                </a:solidFill>
              </a:rPr>
              <a:t>3.</a:t>
            </a:r>
            <a:r>
              <a:rPr lang="en-GB" sz="3200" b="1" dirty="0">
                <a:solidFill>
                  <a:srgbClr val="000099"/>
                </a:solidFill>
              </a:rPr>
              <a:t>2</a:t>
            </a:r>
            <a:r>
              <a:rPr lang="en-GB" sz="3200" b="1" dirty="0" smtClean="0">
                <a:solidFill>
                  <a:srgbClr val="000099"/>
                </a:solidFill>
              </a:rPr>
              <a:t> deliverables</a:t>
            </a:r>
            <a:endParaRPr lang="en-GB" sz="3200" b="1" dirty="0">
              <a:solidFill>
                <a:srgbClr val="000099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GB" b="1" dirty="0" smtClean="0">
                <a:solidFill>
                  <a:srgbClr val="000099"/>
                </a:solidFill>
              </a:rPr>
              <a:t>Partners</a:t>
            </a:r>
            <a:r>
              <a:rPr lang="en-GB" b="1" dirty="0">
                <a:solidFill>
                  <a:srgbClr val="000099"/>
                </a:solidFill>
              </a:rPr>
              <a:t>: </a:t>
            </a:r>
            <a:r>
              <a:rPr lang="en-GB" b="1" dirty="0" smtClean="0">
                <a:solidFill>
                  <a:srgbClr val="000099"/>
                </a:solidFill>
              </a:rPr>
              <a:t>UMIL, JAAS, JRC</a:t>
            </a:r>
            <a:endParaRPr lang="en-GB" b="1" dirty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endParaRPr lang="en-GB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>
                <a:solidFill>
                  <a:srgbClr val="000099"/>
                </a:solidFill>
              </a:rPr>
              <a:t> Evaluation of BioMA models for field-scale simulation of </a:t>
            </a:r>
            <a:r>
              <a:rPr lang="en-GB" sz="2000" dirty="0" smtClean="0">
                <a:solidFill>
                  <a:srgbClr val="000099"/>
                </a:solidFill>
              </a:rPr>
              <a:t>rice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0099"/>
                </a:solidFill>
              </a:rPr>
              <a:t>Accuracy</a:t>
            </a:r>
          </a:p>
          <a:p>
            <a:pPr marL="1257300" lvl="2" indent="-342900">
              <a:spcBef>
                <a:spcPct val="50000"/>
              </a:spcBef>
              <a:buFont typeface="Courier New" pitchFamily="49" charset="0"/>
              <a:buChar char="o"/>
            </a:pPr>
            <a:r>
              <a:rPr lang="en-GB" sz="2000" dirty="0" smtClean="0">
                <a:solidFill>
                  <a:srgbClr val="000099"/>
                </a:solidFill>
              </a:rPr>
              <a:t>Direct sowing</a:t>
            </a:r>
          </a:p>
          <a:p>
            <a:pPr marL="1714500" lvl="3" indent="-342900">
              <a:spcBef>
                <a:spcPct val="50000"/>
              </a:spcBef>
              <a:buSzPct val="75000"/>
              <a:buFont typeface="Wingdings" pitchFamily="2" charset="2"/>
              <a:buChar char="q"/>
            </a:pPr>
            <a:r>
              <a:rPr lang="en-GB" sz="2000" dirty="0" smtClean="0">
                <a:solidFill>
                  <a:srgbClr val="000099"/>
                </a:solidFill>
              </a:rPr>
              <a:t>Calibration</a:t>
            </a:r>
            <a:endParaRPr lang="en-GB" sz="2000" dirty="0">
              <a:solidFill>
                <a:srgbClr val="000099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354208" y="2041103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FF0000"/>
                </a:solidFill>
              </a:rPr>
              <a:t>20.79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364088" y="2905199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FF0000"/>
                </a:solidFill>
              </a:rPr>
              <a:t>23.78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364088" y="3841303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FF0000"/>
                </a:solidFill>
              </a:rPr>
              <a:t>21.19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 rot="19678206">
            <a:off x="1369796" y="2772171"/>
            <a:ext cx="3905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Without the value at maturity!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149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0" grpId="0" animBg="1"/>
      <p:bldP spid="11" grpId="0" animBg="1"/>
      <p:bldP spid="12" grpId="0" animBg="1"/>
      <p:bldP spid="4" grpId="0"/>
      <p:bldP spid="14" grpId="0"/>
      <p:bldP spid="15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535" y="144609"/>
            <a:ext cx="1167765" cy="949960"/>
          </a:xfrm>
          <a:prstGeom prst="rect">
            <a:avLst/>
          </a:prstGeom>
        </p:spPr>
      </p:pic>
      <p:pic>
        <p:nvPicPr>
          <p:cNvPr id="18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6416" y="86189"/>
            <a:ext cx="1549400" cy="1008380"/>
          </a:xfrm>
          <a:prstGeom prst="rect">
            <a:avLst/>
          </a:prstGeom>
        </p:spPr>
      </p:pic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74" y="242081"/>
            <a:ext cx="928688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0" y="1198563"/>
            <a:ext cx="9144000" cy="2746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E-AGRI WP3 – Second progress meeting - Nanjing, December 10-12, 2012</a:t>
            </a:r>
            <a:endParaRPr lang="en-US" sz="1200" b="1" dirty="0"/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50825" y="101600"/>
            <a:ext cx="8640763" cy="326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200" b="1" dirty="0">
                <a:solidFill>
                  <a:srgbClr val="000099"/>
                </a:solidFill>
              </a:rPr>
              <a:t>Task </a:t>
            </a:r>
            <a:r>
              <a:rPr lang="en-GB" sz="3200" b="1" dirty="0" smtClean="0">
                <a:solidFill>
                  <a:srgbClr val="000099"/>
                </a:solidFill>
              </a:rPr>
              <a:t>3.</a:t>
            </a:r>
            <a:r>
              <a:rPr lang="en-GB" sz="3200" b="1" dirty="0">
                <a:solidFill>
                  <a:srgbClr val="000099"/>
                </a:solidFill>
              </a:rPr>
              <a:t>2</a:t>
            </a:r>
            <a:r>
              <a:rPr lang="en-GB" sz="3200" b="1" dirty="0" smtClean="0">
                <a:solidFill>
                  <a:srgbClr val="000099"/>
                </a:solidFill>
              </a:rPr>
              <a:t> deliverables</a:t>
            </a:r>
            <a:endParaRPr lang="en-GB" sz="3200" b="1" dirty="0">
              <a:solidFill>
                <a:srgbClr val="000099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GB" b="1" dirty="0" smtClean="0">
                <a:solidFill>
                  <a:srgbClr val="000099"/>
                </a:solidFill>
              </a:rPr>
              <a:t>Partners</a:t>
            </a:r>
            <a:r>
              <a:rPr lang="en-GB" b="1" dirty="0">
                <a:solidFill>
                  <a:srgbClr val="000099"/>
                </a:solidFill>
              </a:rPr>
              <a:t>: </a:t>
            </a:r>
            <a:r>
              <a:rPr lang="en-GB" b="1" dirty="0" smtClean="0">
                <a:solidFill>
                  <a:srgbClr val="000099"/>
                </a:solidFill>
              </a:rPr>
              <a:t>UMIL, JAAS, JRC</a:t>
            </a:r>
            <a:endParaRPr lang="en-GB" b="1" dirty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endParaRPr lang="en-GB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>
                <a:solidFill>
                  <a:srgbClr val="000099"/>
                </a:solidFill>
              </a:rPr>
              <a:t> Evaluation of BioMA models for field-scale simulation of </a:t>
            </a:r>
            <a:r>
              <a:rPr lang="en-GB" sz="2000" dirty="0" smtClean="0">
                <a:solidFill>
                  <a:srgbClr val="000099"/>
                </a:solidFill>
              </a:rPr>
              <a:t>rice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0099"/>
                </a:solidFill>
              </a:rPr>
              <a:t>Accuracy</a:t>
            </a:r>
          </a:p>
          <a:p>
            <a:pPr marL="1257300" lvl="2" indent="-342900">
              <a:spcBef>
                <a:spcPct val="50000"/>
              </a:spcBef>
              <a:buFont typeface="Courier New" pitchFamily="49" charset="0"/>
              <a:buChar char="o"/>
            </a:pPr>
            <a:r>
              <a:rPr lang="en-GB" sz="2000" dirty="0" smtClean="0">
                <a:solidFill>
                  <a:srgbClr val="000099"/>
                </a:solidFill>
              </a:rPr>
              <a:t>Direct sowing</a:t>
            </a:r>
          </a:p>
          <a:p>
            <a:pPr marL="1714500" lvl="3" indent="-342900">
              <a:spcBef>
                <a:spcPct val="50000"/>
              </a:spcBef>
              <a:buSzPct val="75000"/>
              <a:buFont typeface="Wingdings" pitchFamily="2" charset="2"/>
              <a:buChar char="q"/>
            </a:pPr>
            <a:r>
              <a:rPr lang="en-GB" sz="2000" dirty="0" smtClean="0">
                <a:solidFill>
                  <a:srgbClr val="000099"/>
                </a:solidFill>
              </a:rPr>
              <a:t>Validation</a:t>
            </a:r>
            <a:endParaRPr lang="en-GB" sz="2000" dirty="0">
              <a:solidFill>
                <a:srgbClr val="000099"/>
              </a:solidFill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555633"/>
              </p:ext>
            </p:extLst>
          </p:nvPr>
        </p:nvGraphicFramePr>
        <p:xfrm>
          <a:off x="539552" y="1239728"/>
          <a:ext cx="8064896" cy="376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449"/>
                <a:gridCol w="1141449"/>
                <a:gridCol w="1141449"/>
                <a:gridCol w="1497013"/>
                <a:gridCol w="785884"/>
                <a:gridCol w="785884"/>
                <a:gridCol w="785884"/>
                <a:gridCol w="785884"/>
              </a:tblGrid>
              <a:tr h="122210"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Variable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Model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Site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RRMSE (%)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Mean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EF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Mean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CRM</a:t>
                      </a:r>
                      <a:endParaRPr lang="en-US" sz="1300" noProof="0" dirty="0"/>
                    </a:p>
                  </a:txBody>
                  <a:tcPr/>
                </a:tc>
              </a:tr>
              <a:tr h="122210">
                <a:tc rowSpan="6">
                  <a:txBody>
                    <a:bodyPr/>
                    <a:lstStyle/>
                    <a:p>
                      <a:r>
                        <a:rPr lang="en-US" sz="1300" noProof="0" dirty="0" smtClean="0"/>
                        <a:t>AGB</a:t>
                      </a:r>
                      <a:endParaRPr lang="en-US" sz="13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noProof="0" dirty="0" smtClean="0"/>
                        <a:t>CropSyst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SD2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29.61</a:t>
                      </a:r>
                      <a:endParaRPr lang="en-US" sz="13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noProof="0" dirty="0" smtClean="0"/>
                        <a:t>34.56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0.86</a:t>
                      </a:r>
                      <a:endParaRPr lang="en-US" sz="13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noProof="0" dirty="0" smtClean="0"/>
                        <a:t>0.83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0.00</a:t>
                      </a:r>
                      <a:endParaRPr lang="en-US" sz="1300" noProof="0" dirty="0"/>
                    </a:p>
                  </a:txBody>
                  <a:tcPr/>
                </a:tc>
              </a:tr>
              <a:tr h="154371"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SD4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39.51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0.79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0.11</a:t>
                      </a:r>
                      <a:endParaRPr lang="en-US" sz="1300" noProof="0" dirty="0"/>
                    </a:p>
                  </a:txBody>
                  <a:tcPr/>
                </a:tc>
              </a:tr>
              <a:tr h="122210"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noProof="0" dirty="0" smtClean="0"/>
                        <a:t>WARM</a:t>
                      </a:r>
                      <a:endParaRPr lang="en-US" sz="1300" noProof="0" dirty="0"/>
                    </a:p>
                  </a:txBody>
                  <a:tcPr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SD2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30.44</a:t>
                      </a:r>
                      <a:endParaRPr lang="en-US" sz="13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noProof="0" dirty="0" smtClean="0"/>
                        <a:t>35.04</a:t>
                      </a:r>
                      <a:endParaRPr lang="en-US" sz="1300" noProof="0" dirty="0"/>
                    </a:p>
                  </a:txBody>
                  <a:tcPr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0.86</a:t>
                      </a:r>
                      <a:endParaRPr lang="en-US" sz="13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noProof="0" dirty="0" smtClean="0"/>
                        <a:t>0.82</a:t>
                      </a:r>
                      <a:endParaRPr lang="en-US" sz="1300" noProof="0" dirty="0"/>
                    </a:p>
                  </a:txBody>
                  <a:tcPr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-0.03</a:t>
                      </a:r>
                      <a:endParaRPr lang="en-US" sz="1300" noProof="0" dirty="0"/>
                    </a:p>
                  </a:txBody>
                  <a:tcPr/>
                </a:tc>
              </a:tr>
              <a:tr h="154371"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SD4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39.64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0.79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0.07</a:t>
                      </a:r>
                      <a:endParaRPr lang="en-US" sz="1300" noProof="0" dirty="0"/>
                    </a:p>
                  </a:txBody>
                  <a:tcPr/>
                </a:tc>
              </a:tr>
              <a:tr h="122210"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noProof="0" dirty="0" smtClean="0"/>
                        <a:t>WOFOST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SD2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25.23</a:t>
                      </a:r>
                      <a:endParaRPr lang="en-US" sz="13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noProof="0" dirty="0" smtClean="0"/>
                        <a:t>28.21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0.90</a:t>
                      </a:r>
                      <a:endParaRPr lang="en-US" sz="13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noProof="0" dirty="0" smtClean="0"/>
                        <a:t>0.89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-0.05</a:t>
                      </a:r>
                      <a:endParaRPr lang="en-US" sz="1300" noProof="0" dirty="0"/>
                    </a:p>
                  </a:txBody>
                  <a:tcPr/>
                </a:tc>
              </a:tr>
              <a:tr h="154371"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SD4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31.19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0.87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0.05</a:t>
                      </a:r>
                      <a:endParaRPr lang="en-US" sz="1300" noProof="0" dirty="0"/>
                    </a:p>
                  </a:txBody>
                  <a:tcPr/>
                </a:tc>
              </a:tr>
              <a:tr h="122210">
                <a:tc rowSpan="6">
                  <a:txBody>
                    <a:bodyPr/>
                    <a:lstStyle/>
                    <a:p>
                      <a:r>
                        <a:rPr lang="en-US" sz="1300" noProof="0" dirty="0" smtClean="0"/>
                        <a:t>LAI</a:t>
                      </a:r>
                      <a:endParaRPr lang="en-US" sz="13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noProof="0" dirty="0" smtClean="0"/>
                        <a:t>CropSyst</a:t>
                      </a:r>
                      <a:endParaRPr lang="en-US" sz="1300" noProof="0" dirty="0"/>
                    </a:p>
                  </a:txBody>
                  <a:tcPr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SD2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33.81</a:t>
                      </a:r>
                      <a:endParaRPr lang="en-US" sz="13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noProof="0" dirty="0" smtClean="0"/>
                        <a:t>21.25</a:t>
                      </a:r>
                      <a:endParaRPr lang="en-US" sz="1300" noProof="0" dirty="0"/>
                    </a:p>
                  </a:txBody>
                  <a:tcPr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0.24</a:t>
                      </a:r>
                      <a:endParaRPr lang="en-US" sz="13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noProof="0" dirty="0" smtClean="0"/>
                        <a:t>0.60</a:t>
                      </a:r>
                      <a:endParaRPr lang="en-US" sz="1300" noProof="0" dirty="0"/>
                    </a:p>
                  </a:txBody>
                  <a:tcPr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-0.31</a:t>
                      </a:r>
                      <a:endParaRPr lang="en-US" sz="1300" noProof="0" dirty="0"/>
                    </a:p>
                  </a:txBody>
                  <a:tcPr/>
                </a:tc>
              </a:tr>
              <a:tr h="122210"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SD4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8.89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0.95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-0.04</a:t>
                      </a:r>
                      <a:endParaRPr lang="en-US" sz="1300" noProof="0" dirty="0"/>
                    </a:p>
                  </a:txBody>
                  <a:tcPr/>
                </a:tc>
              </a:tr>
              <a:tr h="122210"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noProof="0" dirty="0" smtClean="0"/>
                        <a:t>WARM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SD2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20.48</a:t>
                      </a:r>
                      <a:endParaRPr lang="en-US" sz="13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noProof="0" dirty="0" smtClean="0"/>
                        <a:t>15.29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0.72</a:t>
                      </a:r>
                      <a:endParaRPr lang="en-US" sz="13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noProof="0" dirty="0" smtClean="0"/>
                        <a:t>0.83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-0.14</a:t>
                      </a:r>
                      <a:endParaRPr lang="en-US" sz="1300" noProof="0" dirty="0"/>
                    </a:p>
                  </a:txBody>
                  <a:tcPr/>
                </a:tc>
              </a:tr>
              <a:tr h="122210"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SD4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10.10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0.94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0.05</a:t>
                      </a:r>
                      <a:endParaRPr lang="en-US" sz="1300" noProof="0" dirty="0"/>
                    </a:p>
                  </a:txBody>
                  <a:tcPr/>
                </a:tc>
              </a:tr>
              <a:tr h="122210"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noProof="0" dirty="0" smtClean="0"/>
                        <a:t>WOFOST</a:t>
                      </a:r>
                      <a:endParaRPr lang="en-US" sz="1300" noProof="0" dirty="0"/>
                    </a:p>
                  </a:txBody>
                  <a:tcPr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SD2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18.90</a:t>
                      </a:r>
                      <a:endParaRPr lang="en-US" sz="13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noProof="0" dirty="0" smtClean="0"/>
                        <a:t>13.99</a:t>
                      </a:r>
                      <a:endParaRPr lang="en-US" sz="1300" noProof="0" dirty="0"/>
                    </a:p>
                  </a:txBody>
                  <a:tcPr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0.76</a:t>
                      </a:r>
                      <a:endParaRPr lang="en-US" sz="13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noProof="0" dirty="0" smtClean="0"/>
                        <a:t>0.86</a:t>
                      </a:r>
                      <a:endParaRPr lang="en-US" sz="1300" noProof="0" dirty="0"/>
                    </a:p>
                  </a:txBody>
                  <a:tcPr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-0.17</a:t>
                      </a:r>
                      <a:endParaRPr lang="en-US" sz="1300" noProof="0" dirty="0"/>
                    </a:p>
                  </a:txBody>
                  <a:tcPr/>
                </a:tc>
              </a:tr>
              <a:tr h="122210"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SD4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9.08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0.95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0.05</a:t>
                      </a:r>
                      <a:endParaRPr lang="en-US" sz="1300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ttangolo arrotondato 12"/>
          <p:cNvSpPr/>
          <p:nvPr/>
        </p:nvSpPr>
        <p:spPr bwMode="auto">
          <a:xfrm>
            <a:off x="1547664" y="2664208"/>
            <a:ext cx="7200800" cy="620776"/>
          </a:xfrm>
          <a:prstGeom prst="roundRect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Rettangolo arrotondato 13"/>
          <p:cNvSpPr/>
          <p:nvPr/>
        </p:nvSpPr>
        <p:spPr bwMode="auto">
          <a:xfrm>
            <a:off x="1547664" y="3861048"/>
            <a:ext cx="7200800" cy="1152128"/>
          </a:xfrm>
          <a:prstGeom prst="roundRect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Rettangolo arrotondato 14"/>
          <p:cNvSpPr/>
          <p:nvPr/>
        </p:nvSpPr>
        <p:spPr bwMode="auto">
          <a:xfrm>
            <a:off x="7668344" y="3253920"/>
            <a:ext cx="1008112" cy="607128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615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535" y="144609"/>
            <a:ext cx="1167765" cy="949960"/>
          </a:xfrm>
          <a:prstGeom prst="rect">
            <a:avLst/>
          </a:prstGeom>
        </p:spPr>
      </p:pic>
      <p:pic>
        <p:nvPicPr>
          <p:cNvPr id="18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6416" y="86189"/>
            <a:ext cx="1549400" cy="1008380"/>
          </a:xfrm>
          <a:prstGeom prst="rect">
            <a:avLst/>
          </a:prstGeom>
        </p:spPr>
      </p:pic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74" y="242081"/>
            <a:ext cx="928688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0" y="1198563"/>
            <a:ext cx="9144000" cy="2746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E-AGRI WP3 – Second progress meeting - Nanjing, December 10-12, 2012</a:t>
            </a:r>
            <a:endParaRPr lang="en-US" sz="1200" b="1" dirty="0"/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50825" y="101600"/>
            <a:ext cx="8640763" cy="326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200" b="1" dirty="0">
                <a:solidFill>
                  <a:srgbClr val="000099"/>
                </a:solidFill>
              </a:rPr>
              <a:t>Task </a:t>
            </a:r>
            <a:r>
              <a:rPr lang="en-GB" sz="3200" b="1" dirty="0" smtClean="0">
                <a:solidFill>
                  <a:srgbClr val="000099"/>
                </a:solidFill>
              </a:rPr>
              <a:t>3.</a:t>
            </a:r>
            <a:r>
              <a:rPr lang="en-GB" sz="3200" b="1" dirty="0">
                <a:solidFill>
                  <a:srgbClr val="000099"/>
                </a:solidFill>
              </a:rPr>
              <a:t>2</a:t>
            </a:r>
            <a:r>
              <a:rPr lang="en-GB" sz="3200" b="1" dirty="0" smtClean="0">
                <a:solidFill>
                  <a:srgbClr val="000099"/>
                </a:solidFill>
              </a:rPr>
              <a:t> deliverables</a:t>
            </a:r>
            <a:endParaRPr lang="en-GB" sz="3200" b="1" dirty="0">
              <a:solidFill>
                <a:srgbClr val="000099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GB" b="1" dirty="0" smtClean="0">
                <a:solidFill>
                  <a:srgbClr val="000099"/>
                </a:solidFill>
              </a:rPr>
              <a:t>Partners</a:t>
            </a:r>
            <a:r>
              <a:rPr lang="en-GB" b="1" dirty="0">
                <a:solidFill>
                  <a:srgbClr val="000099"/>
                </a:solidFill>
              </a:rPr>
              <a:t>: </a:t>
            </a:r>
            <a:r>
              <a:rPr lang="en-GB" b="1" dirty="0" smtClean="0">
                <a:solidFill>
                  <a:srgbClr val="000099"/>
                </a:solidFill>
              </a:rPr>
              <a:t>UMIL, JAAS, JRC</a:t>
            </a:r>
            <a:endParaRPr lang="en-GB" b="1" dirty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endParaRPr lang="en-GB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>
                <a:solidFill>
                  <a:srgbClr val="000099"/>
                </a:solidFill>
              </a:rPr>
              <a:t> Evaluation of BioMA models for field-scale simulation of </a:t>
            </a:r>
            <a:r>
              <a:rPr lang="en-GB" sz="2000" dirty="0" smtClean="0">
                <a:solidFill>
                  <a:srgbClr val="000099"/>
                </a:solidFill>
              </a:rPr>
              <a:t>rice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0099"/>
                </a:solidFill>
              </a:rPr>
              <a:t>Accuracy</a:t>
            </a:r>
          </a:p>
          <a:p>
            <a:pPr marL="1257300" lvl="2" indent="-342900">
              <a:spcBef>
                <a:spcPct val="50000"/>
              </a:spcBef>
              <a:buFont typeface="Courier New" pitchFamily="49" charset="0"/>
              <a:buChar char="o"/>
            </a:pPr>
            <a:r>
              <a:rPr lang="en-GB" sz="2000" dirty="0" smtClean="0">
                <a:solidFill>
                  <a:srgbClr val="000099"/>
                </a:solidFill>
              </a:rPr>
              <a:t>Transplanting</a:t>
            </a:r>
          </a:p>
          <a:p>
            <a:pPr marL="1714500" lvl="3" indent="-342900">
              <a:spcBef>
                <a:spcPct val="50000"/>
              </a:spcBef>
              <a:buSzPct val="75000"/>
              <a:buFont typeface="Wingdings" pitchFamily="2" charset="2"/>
              <a:buChar char="q"/>
            </a:pPr>
            <a:r>
              <a:rPr lang="en-GB" sz="2000" dirty="0" smtClean="0">
                <a:solidFill>
                  <a:srgbClr val="000099"/>
                </a:solidFill>
              </a:rPr>
              <a:t>Calibration</a:t>
            </a:r>
            <a:endParaRPr lang="en-GB" sz="2000" dirty="0">
              <a:solidFill>
                <a:srgbClr val="000099"/>
              </a:solidFill>
            </a:endParaRPr>
          </a:p>
        </p:txBody>
      </p:sp>
      <p:graphicFrame>
        <p:nvGraphicFramePr>
          <p:cNvPr id="16" name="Tabel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663236"/>
              </p:ext>
            </p:extLst>
          </p:nvPr>
        </p:nvGraphicFramePr>
        <p:xfrm>
          <a:off x="539552" y="1239728"/>
          <a:ext cx="8064896" cy="376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449"/>
                <a:gridCol w="1141449"/>
                <a:gridCol w="1141449"/>
                <a:gridCol w="1497013"/>
                <a:gridCol w="785884"/>
                <a:gridCol w="785884"/>
                <a:gridCol w="785884"/>
                <a:gridCol w="785884"/>
              </a:tblGrid>
              <a:tr h="122210"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Variable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Model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Site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RRMSE (%)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Mean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EF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Mean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CRM</a:t>
                      </a:r>
                      <a:endParaRPr lang="en-US" sz="1300" noProof="0" dirty="0"/>
                    </a:p>
                  </a:txBody>
                  <a:tcPr/>
                </a:tc>
              </a:tr>
              <a:tr h="122210">
                <a:tc rowSpan="6">
                  <a:txBody>
                    <a:bodyPr/>
                    <a:lstStyle/>
                    <a:p>
                      <a:r>
                        <a:rPr lang="en-US" sz="1300" noProof="0" dirty="0" smtClean="0"/>
                        <a:t>AGB</a:t>
                      </a:r>
                      <a:endParaRPr lang="en-US" sz="13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noProof="0" dirty="0" smtClean="0"/>
                        <a:t>CropSyst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SD1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16.87</a:t>
                      </a:r>
                      <a:endParaRPr lang="en-US" sz="13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noProof="0" dirty="0" smtClean="0"/>
                        <a:t>24.46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0.95</a:t>
                      </a:r>
                      <a:endParaRPr lang="en-US" sz="13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noProof="0" dirty="0" smtClean="0"/>
                        <a:t>0.87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-0.01</a:t>
                      </a:r>
                      <a:endParaRPr lang="en-US" sz="1300" noProof="0" dirty="0"/>
                    </a:p>
                  </a:txBody>
                  <a:tcPr/>
                </a:tc>
              </a:tr>
              <a:tr h="154371"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SD7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32.04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0.79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0.27</a:t>
                      </a:r>
                      <a:endParaRPr lang="en-US" sz="1300" noProof="0" dirty="0"/>
                    </a:p>
                  </a:txBody>
                  <a:tcPr/>
                </a:tc>
              </a:tr>
              <a:tr h="122210"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noProof="0" dirty="0" smtClean="0"/>
                        <a:t>WARM</a:t>
                      </a:r>
                      <a:endParaRPr lang="en-US" sz="1300" noProof="0" dirty="0"/>
                    </a:p>
                  </a:txBody>
                  <a:tcPr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SD1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26.05</a:t>
                      </a:r>
                      <a:endParaRPr lang="en-US" sz="13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noProof="0" dirty="0" smtClean="0"/>
                        <a:t>26.26</a:t>
                      </a:r>
                      <a:endParaRPr lang="en-US" sz="1300" noProof="0" dirty="0"/>
                    </a:p>
                  </a:txBody>
                  <a:tcPr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0.87</a:t>
                      </a:r>
                      <a:endParaRPr lang="en-US" sz="13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noProof="0" dirty="0" smtClean="0"/>
                        <a:t>0.86</a:t>
                      </a:r>
                      <a:endParaRPr lang="en-US" sz="1300" noProof="0" dirty="0"/>
                    </a:p>
                  </a:txBody>
                  <a:tcPr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-0.15</a:t>
                      </a:r>
                      <a:endParaRPr lang="en-US" sz="1300" noProof="0" dirty="0"/>
                    </a:p>
                  </a:txBody>
                  <a:tcPr/>
                </a:tc>
              </a:tr>
              <a:tr h="154371"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SD7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26.47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0.86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0.17</a:t>
                      </a:r>
                      <a:endParaRPr lang="en-US" sz="1300" noProof="0" dirty="0"/>
                    </a:p>
                  </a:txBody>
                  <a:tcPr/>
                </a:tc>
              </a:tr>
              <a:tr h="122210"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noProof="0" dirty="0" smtClean="0"/>
                        <a:t>WOFOST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SD1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15.29</a:t>
                      </a:r>
                      <a:endParaRPr lang="en-US" sz="13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noProof="0" dirty="0" smtClean="0"/>
                        <a:t>16.47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0.96</a:t>
                      </a:r>
                      <a:endParaRPr lang="en-US" sz="13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noProof="0" dirty="0" smtClean="0"/>
                        <a:t>0.95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-0.09</a:t>
                      </a:r>
                      <a:endParaRPr lang="en-US" sz="1300" noProof="0" dirty="0"/>
                    </a:p>
                  </a:txBody>
                  <a:tcPr/>
                </a:tc>
              </a:tr>
              <a:tr h="154371"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SD7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17.64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0.94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0.13</a:t>
                      </a:r>
                      <a:endParaRPr lang="en-US" sz="1300" noProof="0" dirty="0"/>
                    </a:p>
                  </a:txBody>
                  <a:tcPr/>
                </a:tc>
              </a:tr>
              <a:tr h="122210">
                <a:tc rowSpan="6">
                  <a:txBody>
                    <a:bodyPr/>
                    <a:lstStyle/>
                    <a:p>
                      <a:r>
                        <a:rPr lang="en-US" sz="1300" noProof="0" dirty="0" smtClean="0"/>
                        <a:t>LAI</a:t>
                      </a:r>
                      <a:endParaRPr lang="en-US" sz="13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noProof="0" dirty="0" smtClean="0"/>
                        <a:t>CropSyst</a:t>
                      </a:r>
                      <a:endParaRPr lang="en-US" sz="1300" noProof="0" dirty="0"/>
                    </a:p>
                  </a:txBody>
                  <a:tcPr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SD1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22.39</a:t>
                      </a:r>
                      <a:endParaRPr lang="en-US" sz="13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noProof="0" dirty="0" smtClean="0"/>
                        <a:t>21.48</a:t>
                      </a:r>
                      <a:endParaRPr lang="en-US" sz="1300" noProof="0" dirty="0"/>
                    </a:p>
                  </a:txBody>
                  <a:tcPr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0.76</a:t>
                      </a:r>
                      <a:endParaRPr lang="en-US" sz="13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noProof="0" dirty="0" smtClean="0"/>
                        <a:t>0.81</a:t>
                      </a:r>
                      <a:endParaRPr lang="en-US" sz="1300" noProof="0" dirty="0"/>
                    </a:p>
                  </a:txBody>
                  <a:tcPr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-0.15</a:t>
                      </a:r>
                      <a:endParaRPr lang="en-US" sz="1300" noProof="0" dirty="0"/>
                    </a:p>
                  </a:txBody>
                  <a:tcPr/>
                </a:tc>
              </a:tr>
              <a:tr h="122210"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SD7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20.57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0.87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0.12</a:t>
                      </a:r>
                      <a:endParaRPr lang="en-US" sz="1300" noProof="0" dirty="0"/>
                    </a:p>
                  </a:txBody>
                  <a:tcPr/>
                </a:tc>
              </a:tr>
              <a:tr h="122210"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noProof="0" dirty="0" smtClean="0"/>
                        <a:t>WARM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SD1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20.12</a:t>
                      </a:r>
                      <a:endParaRPr lang="en-US" sz="13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noProof="0" dirty="0" smtClean="0"/>
                        <a:t>25.98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0.80</a:t>
                      </a:r>
                      <a:endParaRPr lang="en-US" sz="13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noProof="0" dirty="0" smtClean="0"/>
                        <a:t>0.75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-0.14</a:t>
                      </a:r>
                      <a:endParaRPr lang="en-US" sz="1300" noProof="0" dirty="0"/>
                    </a:p>
                  </a:txBody>
                  <a:tcPr/>
                </a:tc>
              </a:tr>
              <a:tr h="122210"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SD7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31.84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0.69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0.08</a:t>
                      </a:r>
                      <a:endParaRPr lang="en-US" sz="1300" noProof="0" dirty="0"/>
                    </a:p>
                  </a:txBody>
                  <a:tcPr/>
                </a:tc>
              </a:tr>
              <a:tr h="122210"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noProof="0" dirty="0" smtClean="0"/>
                        <a:t>WOFOST</a:t>
                      </a:r>
                      <a:endParaRPr lang="en-US" sz="1300" noProof="0" dirty="0"/>
                    </a:p>
                  </a:txBody>
                  <a:tcPr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SD1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13.09</a:t>
                      </a:r>
                      <a:endParaRPr lang="en-US" sz="13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noProof="0" dirty="0" smtClean="0"/>
                        <a:t>21.23</a:t>
                      </a:r>
                      <a:endParaRPr lang="en-US" sz="1300" noProof="0" dirty="0"/>
                    </a:p>
                  </a:txBody>
                  <a:tcPr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0.92</a:t>
                      </a:r>
                      <a:endParaRPr lang="en-US" sz="13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noProof="0" dirty="0" smtClean="0"/>
                        <a:t>0.83</a:t>
                      </a:r>
                      <a:endParaRPr lang="en-US" sz="1300" noProof="0" dirty="0"/>
                    </a:p>
                  </a:txBody>
                  <a:tcPr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-0.09</a:t>
                      </a:r>
                      <a:endParaRPr lang="en-US" sz="1300" noProof="0" dirty="0"/>
                    </a:p>
                  </a:txBody>
                  <a:tcPr/>
                </a:tc>
              </a:tr>
              <a:tr h="122210"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SD7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29.38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0.74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0.23</a:t>
                      </a:r>
                      <a:endParaRPr lang="en-US" sz="1300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Rettangolo arrotondato 18"/>
          <p:cNvSpPr/>
          <p:nvPr/>
        </p:nvSpPr>
        <p:spPr bwMode="auto">
          <a:xfrm>
            <a:off x="1547664" y="2664208"/>
            <a:ext cx="7200800" cy="620776"/>
          </a:xfrm>
          <a:prstGeom prst="roundRect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56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535" y="144609"/>
            <a:ext cx="1167765" cy="949960"/>
          </a:xfrm>
          <a:prstGeom prst="rect">
            <a:avLst/>
          </a:prstGeom>
        </p:spPr>
      </p:pic>
      <p:pic>
        <p:nvPicPr>
          <p:cNvPr id="18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6416" y="86189"/>
            <a:ext cx="1549400" cy="1008380"/>
          </a:xfrm>
          <a:prstGeom prst="rect">
            <a:avLst/>
          </a:prstGeom>
        </p:spPr>
      </p:pic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74" y="242081"/>
            <a:ext cx="928688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0" y="1198563"/>
            <a:ext cx="9144000" cy="2746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E-AGRI WP3 – Second progress meeting - Nanjing, December 10-12, 2012</a:t>
            </a:r>
            <a:endParaRPr lang="en-US" sz="1200" b="1" dirty="0"/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50825" y="101600"/>
            <a:ext cx="8640763" cy="664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200" b="1" dirty="0">
                <a:solidFill>
                  <a:srgbClr val="000099"/>
                </a:solidFill>
              </a:rPr>
              <a:t>Task </a:t>
            </a:r>
            <a:r>
              <a:rPr lang="en-GB" sz="3200" b="1" dirty="0" smtClean="0">
                <a:solidFill>
                  <a:srgbClr val="000099"/>
                </a:solidFill>
              </a:rPr>
              <a:t>3.</a:t>
            </a:r>
            <a:r>
              <a:rPr lang="en-GB" sz="3200" b="1" dirty="0">
                <a:solidFill>
                  <a:srgbClr val="000099"/>
                </a:solidFill>
              </a:rPr>
              <a:t>2</a:t>
            </a:r>
            <a:r>
              <a:rPr lang="en-GB" sz="3200" b="1" dirty="0" smtClean="0">
                <a:solidFill>
                  <a:srgbClr val="000099"/>
                </a:solidFill>
              </a:rPr>
              <a:t> deliverables</a:t>
            </a:r>
            <a:endParaRPr lang="en-GB" sz="3200" b="1" dirty="0">
              <a:solidFill>
                <a:srgbClr val="000099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GB" b="1" dirty="0" smtClean="0">
                <a:solidFill>
                  <a:srgbClr val="000099"/>
                </a:solidFill>
              </a:rPr>
              <a:t>Partners</a:t>
            </a:r>
            <a:r>
              <a:rPr lang="en-GB" b="1" dirty="0">
                <a:solidFill>
                  <a:srgbClr val="000099"/>
                </a:solidFill>
              </a:rPr>
              <a:t>: </a:t>
            </a:r>
            <a:r>
              <a:rPr lang="en-GB" b="1" dirty="0" smtClean="0">
                <a:solidFill>
                  <a:srgbClr val="000099"/>
                </a:solidFill>
              </a:rPr>
              <a:t>UMIL, JAAS, JRC</a:t>
            </a:r>
            <a:endParaRPr lang="en-GB" b="1" dirty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endParaRPr lang="en-GB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>
                <a:solidFill>
                  <a:srgbClr val="000099"/>
                </a:solidFill>
              </a:rPr>
              <a:t> Evaluation of BioMA models for field-scale simulation of </a:t>
            </a:r>
            <a:r>
              <a:rPr lang="en-GB" sz="2000" dirty="0" smtClean="0">
                <a:solidFill>
                  <a:srgbClr val="000099"/>
                </a:solidFill>
              </a:rPr>
              <a:t>rice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0099"/>
                </a:solidFill>
              </a:rPr>
              <a:t>Accuracy</a:t>
            </a:r>
          </a:p>
          <a:p>
            <a:pPr marL="1257300" lvl="2" indent="-342900">
              <a:spcBef>
                <a:spcPct val="50000"/>
              </a:spcBef>
              <a:buFont typeface="Courier New" pitchFamily="49" charset="0"/>
              <a:buChar char="o"/>
            </a:pPr>
            <a:r>
              <a:rPr lang="en-GB" sz="2000" dirty="0" smtClean="0">
                <a:solidFill>
                  <a:srgbClr val="000099"/>
                </a:solidFill>
              </a:rPr>
              <a:t>Transplanting</a:t>
            </a:r>
          </a:p>
          <a:p>
            <a:pPr marL="1714500" lvl="3" indent="-342900">
              <a:spcBef>
                <a:spcPct val="50000"/>
              </a:spcBef>
              <a:buSzPct val="75000"/>
              <a:buFont typeface="Wingdings" pitchFamily="2" charset="2"/>
              <a:buChar char="q"/>
            </a:pPr>
            <a:r>
              <a:rPr lang="en-GB" sz="2000" dirty="0" smtClean="0">
                <a:solidFill>
                  <a:srgbClr val="000099"/>
                </a:solidFill>
              </a:rPr>
              <a:t>Validation</a:t>
            </a:r>
          </a:p>
          <a:p>
            <a:pPr marL="1714500" lvl="3" indent="-342900">
              <a:spcBef>
                <a:spcPct val="50000"/>
              </a:spcBef>
              <a:buSzPct val="75000"/>
              <a:buFont typeface="Wingdings" pitchFamily="2" charset="2"/>
              <a:buChar char="q"/>
            </a:pPr>
            <a:endParaRPr lang="en-GB" sz="2000" dirty="0">
              <a:solidFill>
                <a:srgbClr val="000099"/>
              </a:solidFill>
            </a:endParaRPr>
          </a:p>
          <a:p>
            <a:pPr marL="1714500" lvl="3" indent="-342900">
              <a:spcBef>
                <a:spcPct val="50000"/>
              </a:spcBef>
              <a:buSzPct val="75000"/>
              <a:buFont typeface="Wingdings" pitchFamily="2" charset="2"/>
              <a:buChar char="q"/>
            </a:pPr>
            <a:endParaRPr lang="en-GB" sz="2000" dirty="0" smtClean="0">
              <a:solidFill>
                <a:srgbClr val="000099"/>
              </a:solidFill>
            </a:endParaRPr>
          </a:p>
          <a:p>
            <a:pPr marL="1714500" lvl="3" indent="-342900">
              <a:spcBef>
                <a:spcPct val="50000"/>
              </a:spcBef>
              <a:buSzPct val="75000"/>
              <a:buFont typeface="Wingdings" pitchFamily="2" charset="2"/>
              <a:buChar char="q"/>
            </a:pPr>
            <a:endParaRPr lang="en-GB" sz="2000" dirty="0">
              <a:solidFill>
                <a:srgbClr val="000099"/>
              </a:solidFill>
            </a:endParaRPr>
          </a:p>
          <a:p>
            <a:pPr marL="1714500" lvl="3" indent="-342900">
              <a:spcBef>
                <a:spcPct val="50000"/>
              </a:spcBef>
              <a:buSzPct val="75000"/>
              <a:buFont typeface="Wingdings" pitchFamily="2" charset="2"/>
              <a:buChar char="q"/>
            </a:pPr>
            <a:endParaRPr lang="en-GB" sz="2000" dirty="0" smtClean="0">
              <a:solidFill>
                <a:srgbClr val="000099"/>
              </a:solidFill>
            </a:endParaRPr>
          </a:p>
          <a:p>
            <a:pPr lvl="1">
              <a:spcBef>
                <a:spcPct val="50000"/>
              </a:spcBef>
              <a:buSzPct val="75000"/>
            </a:pPr>
            <a:r>
              <a:rPr lang="en-GB" sz="2000" dirty="0" smtClean="0">
                <a:solidFill>
                  <a:srgbClr val="FF0000"/>
                </a:solidFill>
              </a:rPr>
              <a:t>Poor performances were obtained during phenology validation: all the three models anticipated the maturity date for about 15 days.</a:t>
            </a:r>
          </a:p>
          <a:p>
            <a:pPr lvl="1">
              <a:spcBef>
                <a:spcPct val="50000"/>
              </a:spcBef>
              <a:buSzPct val="75000"/>
            </a:pPr>
            <a:r>
              <a:rPr lang="en-GB" sz="2000" dirty="0" smtClean="0">
                <a:solidFill>
                  <a:srgbClr val="FF0000"/>
                </a:solidFill>
              </a:rPr>
              <a:t>There’s probably something to improve in the transplanting model (the same used by Oryza2000)</a:t>
            </a:r>
            <a:endParaRPr lang="en-GB" sz="2000" dirty="0">
              <a:solidFill>
                <a:srgbClr val="FF0000"/>
              </a:solidFill>
            </a:endParaRPr>
          </a:p>
        </p:txBody>
      </p:sp>
      <p:graphicFrame>
        <p:nvGraphicFramePr>
          <p:cNvPr id="16" name="Tabel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561413"/>
              </p:ext>
            </p:extLst>
          </p:nvPr>
        </p:nvGraphicFramePr>
        <p:xfrm>
          <a:off x="539552" y="1239728"/>
          <a:ext cx="8064896" cy="376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449"/>
                <a:gridCol w="1141449"/>
                <a:gridCol w="1141449"/>
                <a:gridCol w="1497013"/>
                <a:gridCol w="785884"/>
                <a:gridCol w="785884"/>
                <a:gridCol w="785884"/>
                <a:gridCol w="785884"/>
              </a:tblGrid>
              <a:tr h="122210"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Variable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Model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Site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RRMSE (%)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Mean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EF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Mean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CRM</a:t>
                      </a:r>
                      <a:endParaRPr lang="en-US" sz="1300" noProof="0" dirty="0"/>
                    </a:p>
                  </a:txBody>
                  <a:tcPr/>
                </a:tc>
              </a:tr>
              <a:tr h="122210">
                <a:tc rowSpan="6">
                  <a:txBody>
                    <a:bodyPr/>
                    <a:lstStyle/>
                    <a:p>
                      <a:r>
                        <a:rPr lang="en-US" sz="1300" noProof="0" dirty="0" smtClean="0"/>
                        <a:t>AGB</a:t>
                      </a:r>
                      <a:endParaRPr lang="en-US" sz="13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noProof="0" dirty="0" smtClean="0"/>
                        <a:t>CropSyst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28.41</a:t>
                      </a:r>
                      <a:endParaRPr lang="en-US" sz="13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noProof="0" dirty="0" smtClean="0"/>
                        <a:t>37.41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0.83</a:t>
                      </a:r>
                      <a:endParaRPr lang="en-US" sz="13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noProof="0" dirty="0" smtClean="0"/>
                        <a:t>0.69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0.23</a:t>
                      </a:r>
                      <a:endParaRPr lang="en-US" sz="1300" noProof="0" dirty="0"/>
                    </a:p>
                  </a:txBody>
                  <a:tcPr/>
                </a:tc>
              </a:tr>
              <a:tr h="154371"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46.41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0.55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0.36</a:t>
                      </a:r>
                      <a:endParaRPr lang="en-US" sz="1300" noProof="0" dirty="0"/>
                    </a:p>
                  </a:txBody>
                  <a:tcPr/>
                </a:tc>
              </a:tr>
              <a:tr h="122210"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noProof="0" dirty="0" smtClean="0"/>
                        <a:t>WARM</a:t>
                      </a:r>
                      <a:endParaRPr lang="en-US" sz="1300" noProof="0" dirty="0"/>
                    </a:p>
                  </a:txBody>
                  <a:tcPr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17.42</a:t>
                      </a:r>
                      <a:endParaRPr lang="en-US" sz="13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noProof="0" dirty="0" smtClean="0"/>
                        <a:t>31.19</a:t>
                      </a:r>
                      <a:endParaRPr lang="en-US" sz="1300" noProof="0" dirty="0"/>
                    </a:p>
                  </a:txBody>
                  <a:tcPr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0.94</a:t>
                      </a:r>
                      <a:endParaRPr lang="en-US" sz="13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noProof="0" dirty="0" smtClean="0"/>
                        <a:t>0.76</a:t>
                      </a:r>
                      <a:endParaRPr lang="en-US" sz="1300" noProof="0" dirty="0"/>
                    </a:p>
                  </a:txBody>
                  <a:tcPr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0.03</a:t>
                      </a:r>
                      <a:endParaRPr lang="en-US" sz="1300" noProof="0" dirty="0"/>
                    </a:p>
                  </a:txBody>
                  <a:tcPr/>
                </a:tc>
              </a:tr>
              <a:tr h="154371"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44.96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0.58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0.30</a:t>
                      </a:r>
                      <a:endParaRPr lang="en-US" sz="1300" noProof="0" dirty="0"/>
                    </a:p>
                  </a:txBody>
                  <a:tcPr/>
                </a:tc>
              </a:tr>
              <a:tr h="122210"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noProof="0" dirty="0" smtClean="0"/>
                        <a:t>WOFOST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12.16</a:t>
                      </a:r>
                      <a:endParaRPr lang="en-US" sz="13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noProof="0" dirty="0" smtClean="0"/>
                        <a:t>22.96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0.97</a:t>
                      </a:r>
                      <a:endParaRPr lang="en-US" sz="13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noProof="0" dirty="0" smtClean="0"/>
                        <a:t>0.87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0.05</a:t>
                      </a:r>
                      <a:endParaRPr lang="en-US" sz="1300" noProof="0" dirty="0"/>
                    </a:p>
                  </a:txBody>
                  <a:tcPr/>
                </a:tc>
              </a:tr>
              <a:tr h="154371"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33.76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0.76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0.23</a:t>
                      </a:r>
                      <a:endParaRPr lang="en-US" sz="1300" noProof="0" dirty="0"/>
                    </a:p>
                  </a:txBody>
                  <a:tcPr/>
                </a:tc>
              </a:tr>
              <a:tr h="122210">
                <a:tc rowSpan="6">
                  <a:txBody>
                    <a:bodyPr/>
                    <a:lstStyle/>
                    <a:p>
                      <a:r>
                        <a:rPr lang="en-US" sz="1300" noProof="0" dirty="0" smtClean="0"/>
                        <a:t>LAI</a:t>
                      </a:r>
                      <a:endParaRPr lang="en-US" sz="13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noProof="0" dirty="0" smtClean="0"/>
                        <a:t>CropSyst</a:t>
                      </a:r>
                      <a:endParaRPr lang="en-US" sz="1300" noProof="0" dirty="0"/>
                    </a:p>
                  </a:txBody>
                  <a:tcPr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35.57</a:t>
                      </a:r>
                      <a:endParaRPr lang="en-US" sz="13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noProof="0" dirty="0" smtClean="0"/>
                        <a:t>37.93</a:t>
                      </a:r>
                      <a:endParaRPr lang="en-US" sz="1300" noProof="0" dirty="0"/>
                    </a:p>
                  </a:txBody>
                  <a:tcPr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0.42</a:t>
                      </a:r>
                      <a:endParaRPr lang="en-US" sz="13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noProof="0" dirty="0" smtClean="0"/>
                        <a:t>0.19</a:t>
                      </a:r>
                      <a:endParaRPr lang="en-US" sz="1300" noProof="0" dirty="0"/>
                    </a:p>
                  </a:txBody>
                  <a:tcPr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0.26</a:t>
                      </a:r>
                      <a:endParaRPr lang="en-US" sz="1300" noProof="0" dirty="0"/>
                    </a:p>
                  </a:txBody>
                  <a:tcPr/>
                </a:tc>
              </a:tr>
              <a:tr h="122210"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40.28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-0.04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0.34</a:t>
                      </a:r>
                      <a:endParaRPr lang="en-US" sz="1300" noProof="0" dirty="0"/>
                    </a:p>
                  </a:txBody>
                  <a:tcPr/>
                </a:tc>
              </a:tr>
              <a:tr h="122210"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noProof="0" dirty="0" smtClean="0"/>
                        <a:t>WARM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31.01</a:t>
                      </a:r>
                      <a:endParaRPr lang="en-US" sz="13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noProof="0" dirty="0" smtClean="0"/>
                        <a:t>37.27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0.56</a:t>
                      </a:r>
                      <a:endParaRPr lang="en-US" sz="13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noProof="0" dirty="0" smtClean="0"/>
                        <a:t>0.17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0.08</a:t>
                      </a:r>
                      <a:endParaRPr lang="en-US" sz="1300" noProof="0" dirty="0"/>
                    </a:p>
                  </a:txBody>
                  <a:tcPr/>
                </a:tc>
              </a:tr>
              <a:tr h="122210"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45.43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-0.21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0.37</a:t>
                      </a:r>
                      <a:endParaRPr lang="en-US" sz="1300" noProof="0" dirty="0"/>
                    </a:p>
                  </a:txBody>
                  <a:tcPr/>
                </a:tc>
              </a:tr>
              <a:tr h="122210"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noProof="0" dirty="0" smtClean="0"/>
                        <a:t>WOFOST</a:t>
                      </a:r>
                      <a:endParaRPr lang="en-US" sz="1300" noProof="0" dirty="0"/>
                    </a:p>
                  </a:txBody>
                  <a:tcPr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54.50</a:t>
                      </a:r>
                      <a:endParaRPr lang="en-US" sz="13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noProof="0" dirty="0" smtClean="0"/>
                        <a:t>45.82</a:t>
                      </a:r>
                      <a:endParaRPr lang="en-US" sz="1300" noProof="0" dirty="0"/>
                    </a:p>
                  </a:txBody>
                  <a:tcPr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-0.36</a:t>
                      </a:r>
                      <a:endParaRPr lang="en-US" sz="130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noProof="0" dirty="0" smtClean="0"/>
                        <a:t>-0.12</a:t>
                      </a:r>
                      <a:endParaRPr lang="en-US" sz="1300" noProof="0" dirty="0"/>
                    </a:p>
                  </a:txBody>
                  <a:tcPr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0.43</a:t>
                      </a:r>
                      <a:endParaRPr lang="en-US" sz="1300" noProof="0" dirty="0"/>
                    </a:p>
                  </a:txBody>
                  <a:tcPr/>
                </a:tc>
              </a:tr>
              <a:tr h="122210"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37.14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0.12</a:t>
                      </a:r>
                      <a:endParaRPr lang="en-US" sz="130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0.32</a:t>
                      </a:r>
                      <a:endParaRPr lang="en-US" sz="1300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ttangolo arrotondato 8"/>
          <p:cNvSpPr/>
          <p:nvPr/>
        </p:nvSpPr>
        <p:spPr bwMode="auto">
          <a:xfrm>
            <a:off x="7596336" y="1484784"/>
            <a:ext cx="1008112" cy="3528392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ttangolo arrotondato 9"/>
          <p:cNvSpPr/>
          <p:nvPr/>
        </p:nvSpPr>
        <p:spPr bwMode="auto">
          <a:xfrm>
            <a:off x="3779912" y="4437112"/>
            <a:ext cx="1008112" cy="288032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ttangolo arrotondato 11"/>
          <p:cNvSpPr/>
          <p:nvPr/>
        </p:nvSpPr>
        <p:spPr bwMode="auto">
          <a:xfrm>
            <a:off x="6084168" y="3573016"/>
            <a:ext cx="1008112" cy="288032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ttangolo arrotondato 12"/>
          <p:cNvSpPr/>
          <p:nvPr/>
        </p:nvSpPr>
        <p:spPr bwMode="auto">
          <a:xfrm>
            <a:off x="6084168" y="4135432"/>
            <a:ext cx="1008112" cy="288032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Rettangolo arrotondato 13"/>
          <p:cNvSpPr/>
          <p:nvPr/>
        </p:nvSpPr>
        <p:spPr bwMode="auto">
          <a:xfrm>
            <a:off x="6084168" y="4437112"/>
            <a:ext cx="1656184" cy="288032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97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50825" y="101600"/>
            <a:ext cx="8640763" cy="663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200" b="1" dirty="0" smtClean="0">
                <a:solidFill>
                  <a:srgbClr val="000099"/>
                </a:solidFill>
              </a:rPr>
              <a:t>Scientific issues</a:t>
            </a:r>
            <a:br>
              <a:rPr lang="en-GB" sz="3200" b="1" dirty="0" smtClean="0">
                <a:solidFill>
                  <a:srgbClr val="000099"/>
                </a:solidFill>
              </a:rPr>
            </a:br>
            <a:r>
              <a:rPr lang="en-GB" sz="3200" b="1" dirty="0" smtClean="0">
                <a:solidFill>
                  <a:srgbClr val="000099"/>
                </a:solidFill>
              </a:rPr>
              <a:t>related to WP3</a:t>
            </a:r>
            <a:endParaRPr lang="en-GB" sz="3200" b="1" dirty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endParaRPr lang="en-GB" sz="1400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>
                <a:solidFill>
                  <a:srgbClr val="000099"/>
                </a:solidFill>
              </a:rPr>
              <a:t> </a:t>
            </a:r>
            <a:r>
              <a:rPr lang="en-GB" sz="2000" dirty="0" smtClean="0">
                <a:solidFill>
                  <a:srgbClr val="000099"/>
                </a:solidFill>
              </a:rPr>
              <a:t>Multi-model approach to crop yield estimates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0099"/>
                </a:solidFill>
              </a:rPr>
              <a:t>WOFOST (gross photosynthesis, CO</a:t>
            </a:r>
            <a:r>
              <a:rPr lang="en-GB" sz="2000" baseline="-25000" dirty="0" smtClean="0">
                <a:solidFill>
                  <a:srgbClr val="000099"/>
                </a:solidFill>
              </a:rPr>
              <a:t>2</a:t>
            </a:r>
            <a:r>
              <a:rPr lang="en-GB" sz="2000" dirty="0" smtClean="0">
                <a:solidFill>
                  <a:srgbClr val="000099"/>
                </a:solidFill>
              </a:rPr>
              <a:t> assimilation)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0099"/>
                </a:solidFill>
              </a:rPr>
              <a:t>CropSyst (mostly based on water potentially transpired)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0099"/>
                </a:solidFill>
              </a:rPr>
              <a:t>WARM (only for rice; advanced radiation use efficiency approach)</a:t>
            </a:r>
            <a:endParaRPr lang="en-GB" sz="2000" dirty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solidFill>
                  <a:srgbClr val="000099"/>
                </a:solidFill>
              </a:rPr>
              <a:t> Simulation of the impact of diseases and abiotic damages on crop productivity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0099"/>
                </a:solidFill>
              </a:rPr>
              <a:t>Diseases</a:t>
            </a:r>
          </a:p>
          <a:p>
            <a:pPr marL="1257300" lvl="2" indent="-342900">
              <a:spcBef>
                <a:spcPct val="50000"/>
              </a:spcBef>
              <a:buFont typeface="Courier New" pitchFamily="49" charset="0"/>
              <a:buChar char="o"/>
            </a:pPr>
            <a:r>
              <a:rPr lang="en-GB" sz="2000" dirty="0" smtClean="0">
                <a:solidFill>
                  <a:srgbClr val="000099"/>
                </a:solidFill>
              </a:rPr>
              <a:t>Rice: blast (</a:t>
            </a:r>
            <a:r>
              <a:rPr lang="en-GB" sz="2000" i="1" dirty="0" err="1" smtClean="0">
                <a:solidFill>
                  <a:srgbClr val="000099"/>
                </a:solidFill>
              </a:rPr>
              <a:t>Pyricularia</a:t>
            </a:r>
            <a:r>
              <a:rPr lang="en-GB" sz="2000" i="1" dirty="0" smtClean="0">
                <a:solidFill>
                  <a:srgbClr val="000099"/>
                </a:solidFill>
              </a:rPr>
              <a:t> </a:t>
            </a:r>
            <a:r>
              <a:rPr lang="en-GB" sz="2000" i="1" dirty="0" err="1" smtClean="0">
                <a:solidFill>
                  <a:srgbClr val="000099"/>
                </a:solidFill>
              </a:rPr>
              <a:t>oryzae</a:t>
            </a:r>
            <a:r>
              <a:rPr lang="en-GB" sz="2000" dirty="0" smtClean="0">
                <a:solidFill>
                  <a:srgbClr val="000099"/>
                </a:solidFill>
              </a:rPr>
              <a:t>) and brown spot (</a:t>
            </a:r>
            <a:r>
              <a:rPr lang="en-GB" sz="2000" i="1" dirty="0" err="1" smtClean="0">
                <a:solidFill>
                  <a:srgbClr val="000099"/>
                </a:solidFill>
              </a:rPr>
              <a:t>Helminthosporium</a:t>
            </a:r>
            <a:r>
              <a:rPr lang="en-GB" sz="2000" i="1" dirty="0" smtClean="0">
                <a:solidFill>
                  <a:srgbClr val="000099"/>
                </a:solidFill>
              </a:rPr>
              <a:t> </a:t>
            </a:r>
            <a:r>
              <a:rPr lang="en-GB" sz="2000" i="1" dirty="0" err="1" smtClean="0">
                <a:solidFill>
                  <a:srgbClr val="000099"/>
                </a:solidFill>
              </a:rPr>
              <a:t>oryzae</a:t>
            </a:r>
            <a:r>
              <a:rPr lang="en-GB" sz="2000" dirty="0" smtClean="0">
                <a:solidFill>
                  <a:srgbClr val="000099"/>
                </a:solidFill>
              </a:rPr>
              <a:t>)</a:t>
            </a:r>
          </a:p>
          <a:p>
            <a:pPr marL="1257300" lvl="2" indent="-342900">
              <a:spcBef>
                <a:spcPct val="50000"/>
              </a:spcBef>
              <a:buFont typeface="Courier New" pitchFamily="49" charset="0"/>
              <a:buChar char="o"/>
            </a:pPr>
            <a:r>
              <a:rPr lang="en-GB" sz="2000" dirty="0" smtClean="0">
                <a:solidFill>
                  <a:srgbClr val="000099"/>
                </a:solidFill>
              </a:rPr>
              <a:t>Wheat: leaf rust (</a:t>
            </a:r>
            <a:r>
              <a:rPr lang="en-GB" sz="2000" i="1" dirty="0" err="1" smtClean="0">
                <a:solidFill>
                  <a:srgbClr val="000099"/>
                </a:solidFill>
              </a:rPr>
              <a:t>Puccinia</a:t>
            </a:r>
            <a:r>
              <a:rPr lang="en-GB" sz="2000" i="1" dirty="0" smtClean="0">
                <a:solidFill>
                  <a:srgbClr val="000099"/>
                </a:solidFill>
              </a:rPr>
              <a:t> </a:t>
            </a:r>
            <a:r>
              <a:rPr lang="en-GB" sz="2000" i="1" dirty="0" err="1" smtClean="0">
                <a:solidFill>
                  <a:srgbClr val="000099"/>
                </a:solidFill>
              </a:rPr>
              <a:t>recondita</a:t>
            </a:r>
            <a:r>
              <a:rPr lang="en-GB" sz="2000" dirty="0" smtClean="0">
                <a:solidFill>
                  <a:srgbClr val="000099"/>
                </a:solidFill>
              </a:rPr>
              <a:t>)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0099"/>
                </a:solidFill>
              </a:rPr>
              <a:t>Abiotic damages</a:t>
            </a:r>
            <a:endParaRPr lang="en-GB" sz="2000" dirty="0">
              <a:solidFill>
                <a:srgbClr val="000099"/>
              </a:solidFill>
            </a:endParaRPr>
          </a:p>
          <a:p>
            <a:pPr marL="1257300" lvl="2" indent="-342900">
              <a:spcBef>
                <a:spcPct val="50000"/>
              </a:spcBef>
              <a:buFont typeface="Courier New" pitchFamily="49" charset="0"/>
              <a:buChar char="o"/>
            </a:pPr>
            <a:r>
              <a:rPr lang="en-GB" sz="2000" dirty="0" smtClean="0">
                <a:solidFill>
                  <a:srgbClr val="000099"/>
                </a:solidFill>
              </a:rPr>
              <a:t>Sterility due to thermal shocks</a:t>
            </a:r>
            <a:endParaRPr lang="en-GB" sz="2000" dirty="0">
              <a:solidFill>
                <a:srgbClr val="000099"/>
              </a:solidFill>
            </a:endParaRPr>
          </a:p>
        </p:txBody>
      </p:sp>
      <p:pic>
        <p:nvPicPr>
          <p:cNvPr id="38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535" y="144609"/>
            <a:ext cx="1167765" cy="949960"/>
          </a:xfrm>
          <a:prstGeom prst="rect">
            <a:avLst/>
          </a:prstGeom>
        </p:spPr>
      </p:pic>
      <p:pic>
        <p:nvPicPr>
          <p:cNvPr id="39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6416" y="86189"/>
            <a:ext cx="1549400" cy="1008380"/>
          </a:xfrm>
          <a:prstGeom prst="rect">
            <a:avLst/>
          </a:prstGeom>
        </p:spPr>
      </p:pic>
      <p:pic>
        <p:nvPicPr>
          <p:cNvPr id="37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74" y="242081"/>
            <a:ext cx="928688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0" y="1198563"/>
            <a:ext cx="9144000" cy="2746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E-AGRI WP3 – Second progress meeting - Nanjing, December 10-12, 2012</a:t>
            </a:r>
            <a:endParaRPr lang="en-US" sz="1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5" descr="FP7-gen-RGB-Transp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535" y="144609"/>
            <a:ext cx="1167765" cy="949960"/>
          </a:xfrm>
          <a:prstGeom prst="rect">
            <a:avLst/>
          </a:prstGeom>
        </p:spPr>
      </p:pic>
      <p:pic>
        <p:nvPicPr>
          <p:cNvPr id="18" name="Picture 16" descr="Logo_E-AGRI_Definitief_4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6416" y="86189"/>
            <a:ext cx="1549400" cy="1008380"/>
          </a:xfrm>
          <a:prstGeom prst="rect">
            <a:avLst/>
          </a:prstGeom>
        </p:spPr>
      </p:pic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74" y="242081"/>
            <a:ext cx="928688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0" y="1198563"/>
            <a:ext cx="9144000" cy="2746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E-AGRI WP3 – Second progress meeting - Nanjing, December 10-12, 2012</a:t>
            </a:r>
            <a:endParaRPr lang="en-US" sz="1200" b="1" dirty="0"/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50825" y="101600"/>
            <a:ext cx="8640763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200" b="1" dirty="0">
                <a:solidFill>
                  <a:srgbClr val="000099"/>
                </a:solidFill>
              </a:rPr>
              <a:t>Task </a:t>
            </a:r>
            <a:r>
              <a:rPr lang="en-GB" sz="3200" b="1" dirty="0" smtClean="0">
                <a:solidFill>
                  <a:srgbClr val="000099"/>
                </a:solidFill>
              </a:rPr>
              <a:t>3.</a:t>
            </a:r>
            <a:r>
              <a:rPr lang="en-GB" sz="3200" b="1" dirty="0">
                <a:solidFill>
                  <a:srgbClr val="000099"/>
                </a:solidFill>
              </a:rPr>
              <a:t>2</a:t>
            </a:r>
            <a:r>
              <a:rPr lang="en-GB" sz="3200" b="1" dirty="0" smtClean="0">
                <a:solidFill>
                  <a:srgbClr val="000099"/>
                </a:solidFill>
              </a:rPr>
              <a:t> deliverables</a:t>
            </a:r>
            <a:endParaRPr lang="en-GB" sz="3200" b="1" dirty="0">
              <a:solidFill>
                <a:srgbClr val="000099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GB" b="1" dirty="0" smtClean="0">
                <a:solidFill>
                  <a:srgbClr val="000099"/>
                </a:solidFill>
              </a:rPr>
              <a:t>Partners</a:t>
            </a:r>
            <a:r>
              <a:rPr lang="en-GB" b="1" dirty="0">
                <a:solidFill>
                  <a:srgbClr val="000099"/>
                </a:solidFill>
              </a:rPr>
              <a:t>: </a:t>
            </a:r>
            <a:r>
              <a:rPr lang="en-GB" b="1" dirty="0" smtClean="0">
                <a:solidFill>
                  <a:srgbClr val="000099"/>
                </a:solidFill>
              </a:rPr>
              <a:t>UMIL, JAAS, JRC</a:t>
            </a:r>
            <a:endParaRPr lang="en-GB" b="1" dirty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endParaRPr lang="en-GB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>
                <a:solidFill>
                  <a:srgbClr val="000099"/>
                </a:solidFill>
              </a:rPr>
              <a:t> Evaluation of BioMA models for field-scale simulation of </a:t>
            </a:r>
            <a:r>
              <a:rPr lang="en-GB" sz="2000" dirty="0" smtClean="0">
                <a:solidFill>
                  <a:srgbClr val="000099"/>
                </a:solidFill>
              </a:rPr>
              <a:t>rice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0099"/>
                </a:solidFill>
              </a:rPr>
              <a:t>Robustness (Robustness indicator, </a:t>
            </a:r>
            <a:r>
              <a:rPr lang="en-GB" sz="2000" i="1" dirty="0" smtClean="0">
                <a:solidFill>
                  <a:srgbClr val="000099"/>
                </a:solidFill>
              </a:rPr>
              <a:t>I</a:t>
            </a:r>
            <a:r>
              <a:rPr lang="en-GB" sz="2000" i="1" baseline="-25000" dirty="0" smtClean="0">
                <a:solidFill>
                  <a:srgbClr val="000099"/>
                </a:solidFill>
              </a:rPr>
              <a:t>R</a:t>
            </a:r>
            <a:r>
              <a:rPr lang="en-GB" sz="2000" dirty="0" smtClean="0">
                <a:solidFill>
                  <a:srgbClr val="000099"/>
                </a:solidFill>
              </a:rPr>
              <a:t>)</a:t>
            </a:r>
          </a:p>
          <a:p>
            <a:pPr lvl="1">
              <a:spcBef>
                <a:spcPct val="50000"/>
              </a:spcBef>
            </a:pPr>
            <a:endParaRPr lang="en-GB" sz="2000" dirty="0" smtClean="0">
              <a:solidFill>
                <a:srgbClr val="000099"/>
              </a:solidFill>
            </a:endParaRPr>
          </a:p>
        </p:txBody>
      </p:sp>
      <p:graphicFrame>
        <p:nvGraphicFramePr>
          <p:cNvPr id="16" name="Tabel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54057"/>
              </p:ext>
            </p:extLst>
          </p:nvPr>
        </p:nvGraphicFramePr>
        <p:xfrm>
          <a:off x="5364088" y="4077072"/>
          <a:ext cx="3424347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449"/>
                <a:gridCol w="1141449"/>
                <a:gridCol w="1141449"/>
              </a:tblGrid>
              <a:tr h="122210"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Variable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Model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i="1" noProof="0" dirty="0" smtClean="0"/>
                        <a:t>I</a:t>
                      </a:r>
                      <a:r>
                        <a:rPr lang="en-US" sz="1300" i="1" baseline="-25000" noProof="0" dirty="0" smtClean="0"/>
                        <a:t>R</a:t>
                      </a:r>
                      <a:endParaRPr lang="en-US" sz="1300" i="1" baseline="-25000" noProof="0" dirty="0"/>
                    </a:p>
                  </a:txBody>
                  <a:tcPr/>
                </a:tc>
              </a:tr>
              <a:tr h="276581">
                <a:tc rowSpan="3">
                  <a:txBody>
                    <a:bodyPr/>
                    <a:lstStyle/>
                    <a:p>
                      <a:r>
                        <a:rPr lang="en-US" sz="1300" noProof="0" dirty="0" smtClean="0"/>
                        <a:t>AGB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CropSyst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1.94</a:t>
                      </a:r>
                      <a:endParaRPr lang="en-US" sz="1300" noProof="0" dirty="0"/>
                    </a:p>
                  </a:txBody>
                  <a:tcPr/>
                </a:tc>
              </a:tr>
              <a:tr h="276581"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WARM</a:t>
                      </a:r>
                      <a:endParaRPr lang="en-US" sz="1300" noProof="0" dirty="0"/>
                    </a:p>
                  </a:txBody>
                  <a:tcPr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1.66</a:t>
                      </a:r>
                      <a:endParaRPr lang="en-US" sz="1300" noProof="0" dirty="0"/>
                    </a:p>
                  </a:txBody>
                  <a:tcPr/>
                </a:tc>
              </a:tr>
              <a:tr h="276581"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WOFOST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1.12</a:t>
                      </a:r>
                      <a:endParaRPr lang="en-US" sz="1300" noProof="0" dirty="0"/>
                    </a:p>
                  </a:txBody>
                  <a:tcPr/>
                </a:tc>
              </a:tr>
              <a:tr h="244420">
                <a:tc rowSpan="3">
                  <a:txBody>
                    <a:bodyPr/>
                    <a:lstStyle/>
                    <a:p>
                      <a:r>
                        <a:rPr lang="en-US" sz="1300" noProof="0" dirty="0" smtClean="0"/>
                        <a:t>LAI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CropSyst</a:t>
                      </a:r>
                      <a:endParaRPr lang="en-US" sz="1300" noProof="0" dirty="0"/>
                    </a:p>
                  </a:txBody>
                  <a:tcPr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14.11</a:t>
                      </a:r>
                      <a:endParaRPr lang="en-US" sz="1300" noProof="0" dirty="0"/>
                    </a:p>
                  </a:txBody>
                  <a:tcPr/>
                </a:tc>
              </a:tr>
              <a:tr h="244420"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WARM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9.03</a:t>
                      </a:r>
                      <a:endParaRPr lang="en-US" sz="1300" noProof="0" dirty="0"/>
                    </a:p>
                  </a:txBody>
                  <a:tcPr/>
                </a:tc>
              </a:tr>
              <a:tr h="244420"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WOFOST</a:t>
                      </a:r>
                      <a:endParaRPr lang="en-US" sz="1300" noProof="0" dirty="0"/>
                    </a:p>
                  </a:txBody>
                  <a:tcPr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6.06</a:t>
                      </a:r>
                      <a:endParaRPr lang="en-US" sz="1300" noProof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38532"/>
              </p:ext>
            </p:extLst>
          </p:nvPr>
        </p:nvGraphicFramePr>
        <p:xfrm>
          <a:off x="539552" y="2564905"/>
          <a:ext cx="1453394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" name="Equation" r:id="rId6" imgW="698197" imgH="444307" progId="Equation.3">
                  <p:embed/>
                </p:oleObj>
              </mc:Choice>
              <mc:Fallback>
                <p:oleObj name="Equation" r:id="rId6" imgW="698197" imgH="444307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564905"/>
                        <a:ext cx="1453394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084874"/>
              </p:ext>
            </p:extLst>
          </p:nvPr>
        </p:nvGraphicFramePr>
        <p:xfrm>
          <a:off x="2448936" y="2385537"/>
          <a:ext cx="2448272" cy="1245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" name="Equation" r:id="rId8" imgW="1651000" imgH="838200" progId="Equation.3">
                  <p:embed/>
                </p:oleObj>
              </mc:Choice>
              <mc:Fallback>
                <p:oleObj name="Equation" r:id="rId8" imgW="1651000" imgH="838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8936" y="2385537"/>
                        <a:ext cx="2448272" cy="12458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tangolo 3"/>
          <p:cNvSpPr/>
          <p:nvPr/>
        </p:nvSpPr>
        <p:spPr>
          <a:xfrm>
            <a:off x="5292080" y="2649106"/>
            <a:ext cx="3672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>
                <a:solidFill>
                  <a:srgbClr val="000099"/>
                </a:solidFill>
              </a:rPr>
              <a:t>SAM</a:t>
            </a:r>
            <a:r>
              <a:rPr lang="en-US" sz="1600" dirty="0">
                <a:solidFill>
                  <a:srgbClr val="000099"/>
                </a:solidFill>
              </a:rPr>
              <a:t> ranges from -1 (arid) to +1 (wet)</a:t>
            </a:r>
          </a:p>
          <a:p>
            <a:pPr>
              <a:spcBef>
                <a:spcPct val="50000"/>
              </a:spcBef>
            </a:pPr>
            <a:r>
              <a:rPr lang="en-US" sz="1600" i="1" dirty="0">
                <a:solidFill>
                  <a:srgbClr val="000099"/>
                </a:solidFill>
              </a:rPr>
              <a:t>I</a:t>
            </a:r>
            <a:r>
              <a:rPr lang="en-US" sz="1600" i="1" baseline="-25000" dirty="0">
                <a:solidFill>
                  <a:srgbClr val="000099"/>
                </a:solidFill>
              </a:rPr>
              <a:t>R</a:t>
            </a:r>
            <a:r>
              <a:rPr lang="en-US" sz="1600" dirty="0">
                <a:solidFill>
                  <a:srgbClr val="000099"/>
                </a:solidFill>
              </a:rPr>
              <a:t> ranges from 0 (optimum) to +</a:t>
            </a:r>
            <a:r>
              <a:rPr lang="en-US" sz="1600" dirty="0">
                <a:solidFill>
                  <a:srgbClr val="000099"/>
                </a:solidFill>
                <a:cs typeface="Tahoma" pitchFamily="34" charset="0"/>
              </a:rPr>
              <a:t>∞</a:t>
            </a:r>
          </a:p>
        </p:txBody>
      </p:sp>
      <p:sp>
        <p:nvSpPr>
          <p:cNvPr id="5" name="Rettangolo 4"/>
          <p:cNvSpPr/>
          <p:nvPr/>
        </p:nvSpPr>
        <p:spPr>
          <a:xfrm>
            <a:off x="250825" y="4186242"/>
            <a:ext cx="482523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The idea is just to calculate the </a:t>
            </a:r>
            <a:r>
              <a:rPr lang="en-US" b="1" dirty="0">
                <a:solidFill>
                  <a:srgbClr val="0000FF"/>
                </a:solidFill>
              </a:rPr>
              <a:t>ratio variability of error to variability of explored </a:t>
            </a:r>
            <a:r>
              <a:rPr lang="en-US" b="1" dirty="0" smtClean="0">
                <a:solidFill>
                  <a:srgbClr val="0000FF"/>
                </a:solidFill>
              </a:rPr>
              <a:t>conditions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sz="1400" dirty="0" smtClean="0">
                <a:solidFill>
                  <a:srgbClr val="0000FF"/>
                </a:solidFill>
              </a:rPr>
              <a:t>Confalonieri, R., Bregaglio, S., Acutis, M., 2010. A proposal of an indicator for quantifying model robustness based on the relationship between variability of errors an of explored conditions. Ecological Modelling, 221, 960-964.</a:t>
            </a:r>
            <a:endParaRPr lang="it-IT" sz="1400" dirty="0"/>
          </a:p>
        </p:txBody>
      </p:sp>
      <p:sp>
        <p:nvSpPr>
          <p:cNvPr id="13" name="Rettangolo arrotondato 12"/>
          <p:cNvSpPr/>
          <p:nvPr/>
        </p:nvSpPr>
        <p:spPr bwMode="auto">
          <a:xfrm>
            <a:off x="6358552" y="4941168"/>
            <a:ext cx="2002576" cy="288032"/>
          </a:xfrm>
          <a:prstGeom prst="roundRect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Rettangolo arrotondato 13"/>
          <p:cNvSpPr/>
          <p:nvPr/>
        </p:nvSpPr>
        <p:spPr bwMode="auto">
          <a:xfrm>
            <a:off x="6372200" y="5805264"/>
            <a:ext cx="2002576" cy="288032"/>
          </a:xfrm>
          <a:prstGeom prst="roundRect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220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5" descr="FP7-gen-RGB-Transp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535" y="144609"/>
            <a:ext cx="1167765" cy="949960"/>
          </a:xfrm>
          <a:prstGeom prst="rect">
            <a:avLst/>
          </a:prstGeom>
        </p:spPr>
      </p:pic>
      <p:pic>
        <p:nvPicPr>
          <p:cNvPr id="18" name="Picture 16" descr="Logo_E-AGRI_Definitief_4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6416" y="86189"/>
            <a:ext cx="1549400" cy="1008380"/>
          </a:xfrm>
          <a:prstGeom prst="rect">
            <a:avLst/>
          </a:prstGeom>
        </p:spPr>
      </p:pic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74" y="242081"/>
            <a:ext cx="928688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0" y="1198563"/>
            <a:ext cx="9144000" cy="2746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E-AGRI WP3 – Second progress meeting - Nanjing, December 10-12, 2012</a:t>
            </a:r>
            <a:endParaRPr lang="en-US" sz="1200" b="1" dirty="0"/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50825" y="101600"/>
            <a:ext cx="8640763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200" b="1" dirty="0">
                <a:solidFill>
                  <a:srgbClr val="000099"/>
                </a:solidFill>
              </a:rPr>
              <a:t>Task </a:t>
            </a:r>
            <a:r>
              <a:rPr lang="en-GB" sz="3200" b="1" dirty="0" smtClean="0">
                <a:solidFill>
                  <a:srgbClr val="000099"/>
                </a:solidFill>
              </a:rPr>
              <a:t>3.</a:t>
            </a:r>
            <a:r>
              <a:rPr lang="en-GB" sz="3200" b="1" dirty="0">
                <a:solidFill>
                  <a:srgbClr val="000099"/>
                </a:solidFill>
              </a:rPr>
              <a:t>2</a:t>
            </a:r>
            <a:r>
              <a:rPr lang="en-GB" sz="3200" b="1" dirty="0" smtClean="0">
                <a:solidFill>
                  <a:srgbClr val="000099"/>
                </a:solidFill>
              </a:rPr>
              <a:t> deliverables</a:t>
            </a:r>
            <a:endParaRPr lang="en-GB" sz="3200" b="1" dirty="0">
              <a:solidFill>
                <a:srgbClr val="000099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GB" b="1" dirty="0" smtClean="0">
                <a:solidFill>
                  <a:srgbClr val="000099"/>
                </a:solidFill>
              </a:rPr>
              <a:t>Partners</a:t>
            </a:r>
            <a:r>
              <a:rPr lang="en-GB" b="1" dirty="0">
                <a:solidFill>
                  <a:srgbClr val="000099"/>
                </a:solidFill>
              </a:rPr>
              <a:t>: </a:t>
            </a:r>
            <a:r>
              <a:rPr lang="en-GB" b="1" dirty="0" smtClean="0">
                <a:solidFill>
                  <a:srgbClr val="000099"/>
                </a:solidFill>
              </a:rPr>
              <a:t>UMIL, JAAS, JRC</a:t>
            </a:r>
            <a:endParaRPr lang="en-GB" b="1" dirty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endParaRPr lang="en-GB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>
                <a:solidFill>
                  <a:srgbClr val="000099"/>
                </a:solidFill>
              </a:rPr>
              <a:t> Evaluation of BioMA models for field-scale simulation of </a:t>
            </a:r>
            <a:r>
              <a:rPr lang="en-GB" sz="2000" dirty="0" smtClean="0">
                <a:solidFill>
                  <a:srgbClr val="000099"/>
                </a:solidFill>
              </a:rPr>
              <a:t>rice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0099"/>
                </a:solidFill>
              </a:rPr>
              <a:t>Complexity (</a:t>
            </a:r>
            <a:r>
              <a:rPr lang="en-GB" sz="2000" dirty="0" err="1" smtClean="0">
                <a:solidFill>
                  <a:srgbClr val="000099"/>
                </a:solidFill>
              </a:rPr>
              <a:t>Akaike’s</a:t>
            </a:r>
            <a:r>
              <a:rPr lang="en-GB" sz="2000" dirty="0" smtClean="0">
                <a:solidFill>
                  <a:srgbClr val="000099"/>
                </a:solidFill>
              </a:rPr>
              <a:t> Information Criterion, </a:t>
            </a:r>
            <a:r>
              <a:rPr lang="en-GB" sz="2000" i="1" dirty="0" smtClean="0">
                <a:solidFill>
                  <a:srgbClr val="000099"/>
                </a:solidFill>
              </a:rPr>
              <a:t>AIC</a:t>
            </a:r>
            <a:r>
              <a:rPr lang="en-GB" sz="2000" dirty="0" smtClean="0">
                <a:solidFill>
                  <a:srgbClr val="000099"/>
                </a:solidFill>
              </a:rPr>
              <a:t>)</a:t>
            </a:r>
          </a:p>
          <a:p>
            <a:pPr lvl="1">
              <a:spcBef>
                <a:spcPct val="50000"/>
              </a:spcBef>
            </a:pPr>
            <a:endParaRPr lang="en-GB" sz="2000" dirty="0" smtClean="0">
              <a:solidFill>
                <a:srgbClr val="000099"/>
              </a:solidFill>
            </a:endParaRPr>
          </a:p>
        </p:txBody>
      </p:sp>
      <p:graphicFrame>
        <p:nvGraphicFramePr>
          <p:cNvPr id="16" name="Tabel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089273"/>
              </p:ext>
            </p:extLst>
          </p:nvPr>
        </p:nvGraphicFramePr>
        <p:xfrm>
          <a:off x="5324117" y="4503008"/>
          <a:ext cx="3424347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449"/>
                <a:gridCol w="1141449"/>
                <a:gridCol w="1141449"/>
              </a:tblGrid>
              <a:tr h="122210"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Variable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Model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i="1" noProof="0" dirty="0" smtClean="0"/>
                        <a:t>I</a:t>
                      </a:r>
                      <a:r>
                        <a:rPr lang="en-US" sz="1300" i="1" baseline="-25000" noProof="0" dirty="0" smtClean="0"/>
                        <a:t>R</a:t>
                      </a:r>
                      <a:endParaRPr lang="en-US" sz="1300" i="1" baseline="-25000" noProof="0" dirty="0"/>
                    </a:p>
                  </a:txBody>
                  <a:tcPr/>
                </a:tc>
              </a:tr>
              <a:tr h="276581">
                <a:tc rowSpan="3">
                  <a:txBody>
                    <a:bodyPr/>
                    <a:lstStyle/>
                    <a:p>
                      <a:r>
                        <a:rPr lang="en-US" sz="1300" noProof="0" dirty="0" smtClean="0"/>
                        <a:t>AGB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CropSyst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65.2</a:t>
                      </a:r>
                      <a:endParaRPr lang="en-US" sz="1300" noProof="0" dirty="0"/>
                    </a:p>
                  </a:txBody>
                  <a:tcPr/>
                </a:tc>
              </a:tr>
              <a:tr h="276581"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WARM</a:t>
                      </a:r>
                      <a:endParaRPr lang="en-US" sz="1300" noProof="0" dirty="0"/>
                    </a:p>
                  </a:txBody>
                  <a:tcPr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57.36</a:t>
                      </a:r>
                      <a:endParaRPr lang="en-US" sz="1300" noProof="0" dirty="0"/>
                    </a:p>
                  </a:txBody>
                  <a:tcPr/>
                </a:tc>
              </a:tr>
              <a:tr h="276581">
                <a:tc vMerge="1">
                  <a:txBody>
                    <a:bodyPr/>
                    <a:lstStyle/>
                    <a:p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WOFOST</a:t>
                      </a:r>
                      <a:endParaRPr lang="en-US" sz="13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noProof="0" dirty="0" smtClean="0"/>
                        <a:t>93.54</a:t>
                      </a:r>
                      <a:endParaRPr lang="en-US" sz="1300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4716016" y="2649106"/>
            <a:ext cx="41044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 smtClean="0">
                <a:solidFill>
                  <a:srgbClr val="000099"/>
                </a:solidFill>
              </a:rPr>
              <a:t>n</a:t>
            </a:r>
            <a:r>
              <a:rPr lang="en-US" sz="1600" dirty="0" smtClean="0">
                <a:solidFill>
                  <a:srgbClr val="000099"/>
                </a:solidFill>
              </a:rPr>
              <a:t>: number of couples measured/simulated</a:t>
            </a:r>
          </a:p>
          <a:p>
            <a:pPr>
              <a:spcBef>
                <a:spcPct val="50000"/>
              </a:spcBef>
            </a:pPr>
            <a:r>
              <a:rPr lang="en-US" sz="1600" i="1" dirty="0" smtClean="0">
                <a:solidFill>
                  <a:srgbClr val="000099"/>
                </a:solidFill>
              </a:rPr>
              <a:t>T</a:t>
            </a:r>
            <a:r>
              <a:rPr lang="en-US" sz="1600" dirty="0" smtClean="0">
                <a:solidFill>
                  <a:srgbClr val="000099"/>
                </a:solidFill>
              </a:rPr>
              <a:t>: number of inputs</a:t>
            </a:r>
          </a:p>
          <a:p>
            <a:pPr>
              <a:spcBef>
                <a:spcPct val="50000"/>
              </a:spcBef>
            </a:pPr>
            <a:r>
              <a:rPr lang="en-US" sz="1600" i="1" dirty="0" smtClean="0">
                <a:solidFill>
                  <a:srgbClr val="000099"/>
                </a:solidFill>
              </a:rPr>
              <a:t>S</a:t>
            </a:r>
            <a:r>
              <a:rPr lang="en-US" sz="1600" i="1" baseline="-25000" dirty="0" smtClean="0">
                <a:solidFill>
                  <a:srgbClr val="000099"/>
                </a:solidFill>
              </a:rPr>
              <a:t>i</a:t>
            </a:r>
            <a:r>
              <a:rPr lang="en-US" sz="1600" dirty="0" smtClean="0">
                <a:solidFill>
                  <a:srgbClr val="000099"/>
                </a:solidFill>
              </a:rPr>
              <a:t>: </a:t>
            </a:r>
            <a:r>
              <a:rPr lang="en-US" sz="1600" i="1" dirty="0" err="1" smtClean="0">
                <a:solidFill>
                  <a:srgbClr val="000099"/>
                </a:solidFill>
              </a:rPr>
              <a:t>i</a:t>
            </a:r>
            <a:r>
              <a:rPr lang="en-US" sz="1600" dirty="0" err="1" smtClean="0">
                <a:solidFill>
                  <a:srgbClr val="000099"/>
                </a:solidFill>
              </a:rPr>
              <a:t>-th</a:t>
            </a:r>
            <a:r>
              <a:rPr lang="en-US" sz="1600" dirty="0" smtClean="0">
                <a:solidFill>
                  <a:srgbClr val="000099"/>
                </a:solidFill>
              </a:rPr>
              <a:t> simulated value</a:t>
            </a:r>
          </a:p>
          <a:p>
            <a:pPr>
              <a:spcBef>
                <a:spcPct val="50000"/>
              </a:spcBef>
            </a:pPr>
            <a:r>
              <a:rPr lang="en-US" sz="1600" i="1" dirty="0" err="1" smtClean="0">
                <a:solidFill>
                  <a:srgbClr val="000099"/>
                </a:solidFill>
              </a:rPr>
              <a:t>Mi</a:t>
            </a:r>
            <a:r>
              <a:rPr lang="en-US" sz="1600" baseline="-25000" dirty="0" smtClean="0">
                <a:solidFill>
                  <a:srgbClr val="000099"/>
                </a:solidFill>
              </a:rPr>
              <a:t>:</a:t>
            </a:r>
            <a:r>
              <a:rPr lang="en-US" sz="1600" dirty="0" smtClean="0">
                <a:solidFill>
                  <a:srgbClr val="000099"/>
                </a:solidFill>
              </a:rPr>
              <a:t> </a:t>
            </a:r>
            <a:r>
              <a:rPr lang="en-US" sz="1600" i="1" dirty="0" err="1" smtClean="0">
                <a:solidFill>
                  <a:srgbClr val="000099"/>
                </a:solidFill>
              </a:rPr>
              <a:t>i</a:t>
            </a:r>
            <a:r>
              <a:rPr lang="en-US" sz="1600" dirty="0" err="1" smtClean="0">
                <a:solidFill>
                  <a:srgbClr val="000099"/>
                </a:solidFill>
              </a:rPr>
              <a:t>-th</a:t>
            </a:r>
            <a:r>
              <a:rPr lang="en-US" sz="1600" dirty="0" smtClean="0">
                <a:solidFill>
                  <a:srgbClr val="000099"/>
                </a:solidFill>
              </a:rPr>
              <a:t> measured value</a:t>
            </a:r>
            <a:endParaRPr lang="en-US" sz="1600" dirty="0">
              <a:solidFill>
                <a:srgbClr val="000099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50825" y="4186242"/>
            <a:ext cx="4825231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99"/>
                </a:solidFill>
              </a:rPr>
              <a:t>Gives a </a:t>
            </a:r>
            <a:r>
              <a:rPr lang="en-US" b="1" dirty="0" smtClean="0">
                <a:solidFill>
                  <a:srgbClr val="0000FF"/>
                </a:solidFill>
              </a:rPr>
              <a:t>good score</a:t>
            </a:r>
            <a:r>
              <a:rPr lang="en-US" dirty="0" smtClean="0">
                <a:solidFill>
                  <a:srgbClr val="000099"/>
                </a:solidFill>
              </a:rPr>
              <a:t> to models that guarantee </a:t>
            </a:r>
            <a:r>
              <a:rPr lang="en-US" b="1" dirty="0" smtClean="0">
                <a:solidFill>
                  <a:srgbClr val="0000FF"/>
                </a:solidFill>
              </a:rPr>
              <a:t>good performances</a:t>
            </a:r>
            <a:r>
              <a:rPr lang="en-US" dirty="0" smtClean="0">
                <a:solidFill>
                  <a:srgbClr val="000099"/>
                </a:solidFill>
              </a:rPr>
              <a:t> while requiring </a:t>
            </a:r>
            <a:r>
              <a:rPr lang="en-US" b="1" dirty="0" smtClean="0">
                <a:solidFill>
                  <a:srgbClr val="0000FF"/>
                </a:solidFill>
              </a:rPr>
              <a:t>few inputs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99"/>
                </a:solidFill>
              </a:rPr>
              <a:t>It is considered as a nice operational formulation of the </a:t>
            </a:r>
            <a:r>
              <a:rPr lang="en-US" b="1" dirty="0" smtClean="0">
                <a:solidFill>
                  <a:srgbClr val="0000FF"/>
                </a:solidFill>
              </a:rPr>
              <a:t>Occam’s razor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sz="800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sz="1400" dirty="0" err="1" smtClean="0">
                <a:solidFill>
                  <a:srgbClr val="0000FF"/>
                </a:solidFill>
              </a:rPr>
              <a:t>Akaike</a:t>
            </a:r>
            <a:r>
              <a:rPr lang="en-US" sz="1400" dirty="0" smtClean="0">
                <a:solidFill>
                  <a:srgbClr val="0000FF"/>
                </a:solidFill>
              </a:rPr>
              <a:t>, H., 1974. A new look at the statistical model identification. IEEE Transactions on Automatic Control, 19, 716-723.</a:t>
            </a:r>
            <a:endParaRPr lang="it-IT" sz="1400" dirty="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142267"/>
              </p:ext>
            </p:extLst>
          </p:nvPr>
        </p:nvGraphicFramePr>
        <p:xfrm>
          <a:off x="287747" y="2584868"/>
          <a:ext cx="3420157" cy="45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" name="Equation" r:id="rId6" imgW="1637589" imgH="215806" progId="Equation.3">
                  <p:embed/>
                </p:oleObj>
              </mc:Choice>
              <mc:Fallback>
                <p:oleObj name="Equation" r:id="rId6" imgW="1637589" imgH="215806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747" y="2584868"/>
                        <a:ext cx="3420157" cy="45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097425"/>
              </p:ext>
            </p:extLst>
          </p:nvPr>
        </p:nvGraphicFramePr>
        <p:xfrm>
          <a:off x="250825" y="3212977"/>
          <a:ext cx="2809007" cy="816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" name="Equation" r:id="rId8" imgW="1473200" imgH="431800" progId="Equation.3">
                  <p:embed/>
                </p:oleObj>
              </mc:Choice>
              <mc:Fallback>
                <p:oleObj name="Equation" r:id="rId8" imgW="1473200" imgH="431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212977"/>
                        <a:ext cx="2809007" cy="816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ttangolo arrotondato 13"/>
          <p:cNvSpPr/>
          <p:nvPr/>
        </p:nvSpPr>
        <p:spPr bwMode="auto">
          <a:xfrm>
            <a:off x="6313840" y="5386864"/>
            <a:ext cx="2002576" cy="288032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Rettangolo arrotondato 14"/>
          <p:cNvSpPr/>
          <p:nvPr/>
        </p:nvSpPr>
        <p:spPr bwMode="auto">
          <a:xfrm>
            <a:off x="6313840" y="5057888"/>
            <a:ext cx="2002576" cy="288032"/>
          </a:xfrm>
          <a:prstGeom prst="roundRect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11560" y="3356992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99"/>
                </a:solidFill>
              </a:rPr>
              <a:t>“Perfection is reached not when there is nothing </a:t>
            </a:r>
            <a:r>
              <a:rPr lang="en-US" sz="2000" dirty="0" smtClean="0">
                <a:solidFill>
                  <a:srgbClr val="000099"/>
                </a:solidFill>
              </a:rPr>
              <a:t>left to </a:t>
            </a:r>
            <a:r>
              <a:rPr lang="en-US" sz="2000" dirty="0">
                <a:solidFill>
                  <a:srgbClr val="000099"/>
                </a:solidFill>
              </a:rPr>
              <a:t>add, but when there is nothing left to take away</a:t>
            </a:r>
            <a:r>
              <a:rPr lang="en-US" sz="2000" dirty="0" smtClean="0">
                <a:solidFill>
                  <a:srgbClr val="000099"/>
                </a:solidFill>
              </a:rPr>
              <a:t>”</a:t>
            </a:r>
            <a:br>
              <a:rPr lang="en-US" sz="2000" dirty="0" smtClean="0">
                <a:solidFill>
                  <a:srgbClr val="000099"/>
                </a:solidFill>
              </a:rPr>
            </a:br>
            <a:r>
              <a:rPr lang="en-US" sz="2000" dirty="0" smtClean="0">
                <a:solidFill>
                  <a:srgbClr val="000099"/>
                </a:solidFill>
              </a:rPr>
              <a:t>(</a:t>
            </a:r>
            <a:r>
              <a:rPr lang="en-US" sz="2000" dirty="0">
                <a:solidFill>
                  <a:srgbClr val="000099"/>
                </a:solidFill>
              </a:rPr>
              <a:t>Antoine de Saint </a:t>
            </a:r>
            <a:r>
              <a:rPr lang="en-US" sz="2000" dirty="0" err="1">
                <a:solidFill>
                  <a:srgbClr val="000099"/>
                </a:solidFill>
              </a:rPr>
              <a:t>Exupéry</a:t>
            </a:r>
            <a:r>
              <a:rPr lang="en-US" sz="2000" dirty="0">
                <a:solidFill>
                  <a:srgbClr val="000099"/>
                </a:solidFill>
              </a:rPr>
              <a:t> (The Little Prince</a:t>
            </a:r>
            <a:r>
              <a:rPr lang="en-US" sz="2000" dirty="0" smtClean="0">
                <a:solidFill>
                  <a:srgbClr val="000099"/>
                </a:solidFill>
              </a:rPr>
              <a:t>), 1900-1944</a:t>
            </a:r>
            <a:r>
              <a:rPr lang="en-US" sz="2000" dirty="0">
                <a:solidFill>
                  <a:srgbClr val="000099"/>
                </a:solidFill>
              </a:rPr>
              <a:t>)</a:t>
            </a:r>
            <a:endParaRPr lang="it-IT" sz="2000" dirty="0"/>
          </a:p>
        </p:txBody>
      </p:sp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7954"/>
            <a:ext cx="16097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034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5" grpId="0" animBg="1"/>
      <p:bldP spid="2" grpId="0"/>
      <p:bldP spid="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50825" y="101600"/>
            <a:ext cx="8640763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200" b="1" dirty="0">
                <a:solidFill>
                  <a:srgbClr val="000099"/>
                </a:solidFill>
              </a:rPr>
              <a:t>Task </a:t>
            </a:r>
            <a:r>
              <a:rPr lang="en-GB" sz="3200" b="1" dirty="0" smtClean="0">
                <a:solidFill>
                  <a:srgbClr val="000099"/>
                </a:solidFill>
              </a:rPr>
              <a:t>3.</a:t>
            </a:r>
            <a:r>
              <a:rPr lang="en-GB" sz="3200" b="1" dirty="0">
                <a:solidFill>
                  <a:srgbClr val="000099"/>
                </a:solidFill>
              </a:rPr>
              <a:t>2</a:t>
            </a:r>
            <a:r>
              <a:rPr lang="en-GB" sz="3200" b="1" dirty="0" smtClean="0">
                <a:solidFill>
                  <a:srgbClr val="000099"/>
                </a:solidFill>
              </a:rPr>
              <a:t> deliverables</a:t>
            </a:r>
            <a:endParaRPr lang="en-GB" sz="3200" b="1" dirty="0">
              <a:solidFill>
                <a:srgbClr val="000099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GB" b="1" dirty="0" smtClean="0">
                <a:solidFill>
                  <a:srgbClr val="000099"/>
                </a:solidFill>
              </a:rPr>
              <a:t>Partners</a:t>
            </a:r>
            <a:r>
              <a:rPr lang="en-GB" b="1" dirty="0">
                <a:solidFill>
                  <a:srgbClr val="000099"/>
                </a:solidFill>
              </a:rPr>
              <a:t>: </a:t>
            </a:r>
            <a:r>
              <a:rPr lang="en-GB" b="1" dirty="0" smtClean="0">
                <a:solidFill>
                  <a:srgbClr val="000099"/>
                </a:solidFill>
              </a:rPr>
              <a:t>UMIL, JAAS, JRC</a:t>
            </a:r>
            <a:endParaRPr lang="en-GB" b="1" dirty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endParaRPr lang="en-GB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solidFill>
                  <a:srgbClr val="000099"/>
                </a:solidFill>
              </a:rPr>
              <a:t> Evaluation of BioMA models for large area simulation of rice</a:t>
            </a:r>
            <a:endParaRPr lang="en-GB" sz="2000" dirty="0">
              <a:solidFill>
                <a:srgbClr val="000099"/>
              </a:solidFill>
            </a:endParaRPr>
          </a:p>
        </p:txBody>
      </p:sp>
      <p:pic>
        <p:nvPicPr>
          <p:cNvPr id="17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535" y="144609"/>
            <a:ext cx="1167765" cy="949960"/>
          </a:xfrm>
          <a:prstGeom prst="rect">
            <a:avLst/>
          </a:prstGeom>
        </p:spPr>
      </p:pic>
      <p:pic>
        <p:nvPicPr>
          <p:cNvPr id="18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6416" y="86189"/>
            <a:ext cx="1549400" cy="1008380"/>
          </a:xfrm>
          <a:prstGeom prst="rect">
            <a:avLst/>
          </a:prstGeom>
        </p:spPr>
      </p:pic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74" y="242081"/>
            <a:ext cx="928688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0" y="1198563"/>
            <a:ext cx="9144000" cy="2746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E-AGRI WP3 – Second progress meeting - Nanjing, December 10-12, 2012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851149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50825" y="101600"/>
            <a:ext cx="8640763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200" b="1" dirty="0">
                <a:solidFill>
                  <a:srgbClr val="000099"/>
                </a:solidFill>
              </a:rPr>
              <a:t>Task </a:t>
            </a:r>
            <a:r>
              <a:rPr lang="en-GB" sz="3200" b="1" dirty="0" smtClean="0">
                <a:solidFill>
                  <a:srgbClr val="000099"/>
                </a:solidFill>
              </a:rPr>
              <a:t>3.</a:t>
            </a:r>
            <a:r>
              <a:rPr lang="en-GB" sz="3200" b="1" dirty="0">
                <a:solidFill>
                  <a:srgbClr val="000099"/>
                </a:solidFill>
              </a:rPr>
              <a:t>2</a:t>
            </a:r>
            <a:r>
              <a:rPr lang="en-GB" sz="3200" b="1" dirty="0" smtClean="0">
                <a:solidFill>
                  <a:srgbClr val="000099"/>
                </a:solidFill>
              </a:rPr>
              <a:t> deliverables</a:t>
            </a:r>
            <a:endParaRPr lang="en-GB" sz="3200" b="1" dirty="0">
              <a:solidFill>
                <a:srgbClr val="000099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GB" b="1" dirty="0" smtClean="0">
                <a:solidFill>
                  <a:srgbClr val="000099"/>
                </a:solidFill>
              </a:rPr>
              <a:t>Partners</a:t>
            </a:r>
            <a:r>
              <a:rPr lang="en-GB" b="1" dirty="0">
                <a:solidFill>
                  <a:srgbClr val="000099"/>
                </a:solidFill>
              </a:rPr>
              <a:t>: </a:t>
            </a:r>
            <a:r>
              <a:rPr lang="en-GB" b="1" dirty="0" smtClean="0">
                <a:solidFill>
                  <a:srgbClr val="000099"/>
                </a:solidFill>
              </a:rPr>
              <a:t>UMIL, JAAS, JRC</a:t>
            </a:r>
            <a:endParaRPr lang="en-GB" b="1" dirty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endParaRPr lang="en-GB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17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535" y="144609"/>
            <a:ext cx="1167765" cy="949960"/>
          </a:xfrm>
          <a:prstGeom prst="rect">
            <a:avLst/>
          </a:prstGeom>
        </p:spPr>
      </p:pic>
      <p:pic>
        <p:nvPicPr>
          <p:cNvPr id="18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6416" y="86189"/>
            <a:ext cx="1549400" cy="1008380"/>
          </a:xfrm>
          <a:prstGeom prst="rect">
            <a:avLst/>
          </a:prstGeom>
        </p:spPr>
      </p:pic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74" y="242081"/>
            <a:ext cx="928688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83" y="1487055"/>
            <a:ext cx="8010265" cy="5340176"/>
          </a:xfrm>
          <a:prstGeom prst="rect">
            <a:avLst/>
          </a:prstGeom>
        </p:spPr>
      </p:pic>
      <p:sp>
        <p:nvSpPr>
          <p:cNvPr id="3" name="Ovale 2"/>
          <p:cNvSpPr/>
          <p:nvPr/>
        </p:nvSpPr>
        <p:spPr bwMode="auto">
          <a:xfrm rot="19709747">
            <a:off x="6268605" y="1445771"/>
            <a:ext cx="1688193" cy="460851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0" y="1198563"/>
            <a:ext cx="9144000" cy="2746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E-AGRI WP3 – Second progress meeting - Nanjing, December 10-12, 2012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851149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50825" y="101600"/>
            <a:ext cx="8640763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200" b="1" dirty="0">
                <a:solidFill>
                  <a:srgbClr val="000099"/>
                </a:solidFill>
              </a:rPr>
              <a:t>Task </a:t>
            </a:r>
            <a:r>
              <a:rPr lang="en-GB" sz="3200" b="1" dirty="0" smtClean="0">
                <a:solidFill>
                  <a:srgbClr val="000099"/>
                </a:solidFill>
              </a:rPr>
              <a:t>3.</a:t>
            </a:r>
            <a:r>
              <a:rPr lang="en-GB" sz="3200" b="1" dirty="0">
                <a:solidFill>
                  <a:srgbClr val="000099"/>
                </a:solidFill>
              </a:rPr>
              <a:t>2</a:t>
            </a:r>
            <a:r>
              <a:rPr lang="en-GB" sz="3200" b="1" dirty="0" smtClean="0">
                <a:solidFill>
                  <a:srgbClr val="000099"/>
                </a:solidFill>
              </a:rPr>
              <a:t> deliverables</a:t>
            </a:r>
            <a:endParaRPr lang="en-GB" sz="3200" b="1" dirty="0">
              <a:solidFill>
                <a:srgbClr val="000099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GB" b="1" dirty="0" smtClean="0">
                <a:solidFill>
                  <a:srgbClr val="000099"/>
                </a:solidFill>
              </a:rPr>
              <a:t>Partners</a:t>
            </a:r>
            <a:r>
              <a:rPr lang="en-GB" b="1" dirty="0">
                <a:solidFill>
                  <a:srgbClr val="000099"/>
                </a:solidFill>
              </a:rPr>
              <a:t>: </a:t>
            </a:r>
            <a:r>
              <a:rPr lang="en-GB" b="1" dirty="0" smtClean="0">
                <a:solidFill>
                  <a:srgbClr val="000099"/>
                </a:solidFill>
              </a:rPr>
              <a:t>UMIL, JAAS, JRC</a:t>
            </a:r>
            <a:endParaRPr lang="en-GB" b="1" dirty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endParaRPr lang="en-GB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17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535" y="144609"/>
            <a:ext cx="1167765" cy="949960"/>
          </a:xfrm>
          <a:prstGeom prst="rect">
            <a:avLst/>
          </a:prstGeom>
        </p:spPr>
      </p:pic>
      <p:pic>
        <p:nvPicPr>
          <p:cNvPr id="18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6416" y="86189"/>
            <a:ext cx="1549400" cy="1008380"/>
          </a:xfrm>
          <a:prstGeom prst="rect">
            <a:avLst/>
          </a:prstGeom>
        </p:spPr>
      </p:pic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74" y="242081"/>
            <a:ext cx="928688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07" y="1487071"/>
            <a:ext cx="8010241" cy="5340160"/>
          </a:xfrm>
          <a:prstGeom prst="rect">
            <a:avLst/>
          </a:prstGeom>
        </p:spPr>
      </p:pic>
      <p:sp>
        <p:nvSpPr>
          <p:cNvPr id="9" name="Ovale 8"/>
          <p:cNvSpPr/>
          <p:nvPr/>
        </p:nvSpPr>
        <p:spPr bwMode="auto">
          <a:xfrm rot="20508775">
            <a:off x="5604169" y="3220864"/>
            <a:ext cx="1876792" cy="276159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0" y="1198563"/>
            <a:ext cx="9144000" cy="2746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E-AGRI WP3 – Second progress meeting - Nanjing, December 10-12, 2012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270955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50825" y="101600"/>
            <a:ext cx="8640763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200" b="1" dirty="0">
                <a:solidFill>
                  <a:srgbClr val="000099"/>
                </a:solidFill>
              </a:rPr>
              <a:t>Task </a:t>
            </a:r>
            <a:r>
              <a:rPr lang="en-GB" sz="3200" b="1" dirty="0" smtClean="0">
                <a:solidFill>
                  <a:srgbClr val="000099"/>
                </a:solidFill>
              </a:rPr>
              <a:t>3.</a:t>
            </a:r>
            <a:r>
              <a:rPr lang="en-GB" sz="3200" b="1" dirty="0">
                <a:solidFill>
                  <a:srgbClr val="000099"/>
                </a:solidFill>
              </a:rPr>
              <a:t>2</a:t>
            </a:r>
            <a:r>
              <a:rPr lang="en-GB" sz="3200" b="1" dirty="0" smtClean="0">
                <a:solidFill>
                  <a:srgbClr val="000099"/>
                </a:solidFill>
              </a:rPr>
              <a:t> deliverables</a:t>
            </a:r>
            <a:endParaRPr lang="en-GB" sz="3200" b="1" dirty="0">
              <a:solidFill>
                <a:srgbClr val="000099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GB" b="1" dirty="0" smtClean="0">
                <a:solidFill>
                  <a:srgbClr val="000099"/>
                </a:solidFill>
              </a:rPr>
              <a:t>Partners</a:t>
            </a:r>
            <a:r>
              <a:rPr lang="en-GB" b="1" dirty="0">
                <a:solidFill>
                  <a:srgbClr val="000099"/>
                </a:solidFill>
              </a:rPr>
              <a:t>: </a:t>
            </a:r>
            <a:r>
              <a:rPr lang="en-GB" b="1" dirty="0" smtClean="0">
                <a:solidFill>
                  <a:srgbClr val="000099"/>
                </a:solidFill>
              </a:rPr>
              <a:t>UMIL, JAAS, JRC</a:t>
            </a:r>
            <a:endParaRPr lang="en-GB" b="1" dirty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endParaRPr lang="en-GB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17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535" y="144609"/>
            <a:ext cx="1167765" cy="949960"/>
          </a:xfrm>
          <a:prstGeom prst="rect">
            <a:avLst/>
          </a:prstGeom>
        </p:spPr>
      </p:pic>
      <p:pic>
        <p:nvPicPr>
          <p:cNvPr id="18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6416" y="86189"/>
            <a:ext cx="1549400" cy="1008380"/>
          </a:xfrm>
          <a:prstGeom prst="rect">
            <a:avLst/>
          </a:prstGeom>
        </p:spPr>
      </p:pic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74" y="242081"/>
            <a:ext cx="928688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52" y="1473200"/>
            <a:ext cx="8031047" cy="5354031"/>
          </a:xfrm>
          <a:prstGeom prst="rect">
            <a:avLst/>
          </a:prstGeom>
        </p:spPr>
      </p:pic>
      <p:sp>
        <p:nvSpPr>
          <p:cNvPr id="10" name="Ovale 9"/>
          <p:cNvSpPr/>
          <p:nvPr/>
        </p:nvSpPr>
        <p:spPr bwMode="auto">
          <a:xfrm rot="18436808">
            <a:off x="4465189" y="1333198"/>
            <a:ext cx="1821565" cy="334911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0" y="1198563"/>
            <a:ext cx="9144000" cy="2746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E-AGRI WP3 – Second progress meeting - Nanjing, December 10-12, 2012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6458694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50825" y="101600"/>
            <a:ext cx="8640763" cy="264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200" b="1" dirty="0">
                <a:solidFill>
                  <a:srgbClr val="000099"/>
                </a:solidFill>
              </a:rPr>
              <a:t>Task </a:t>
            </a:r>
            <a:r>
              <a:rPr lang="en-GB" sz="3200" b="1" dirty="0" smtClean="0">
                <a:solidFill>
                  <a:srgbClr val="000099"/>
                </a:solidFill>
              </a:rPr>
              <a:t>3.</a:t>
            </a:r>
            <a:r>
              <a:rPr lang="en-GB" sz="3200" b="1" dirty="0" smtClean="0">
                <a:solidFill>
                  <a:srgbClr val="008000"/>
                </a:solidFill>
              </a:rPr>
              <a:t>4</a:t>
            </a:r>
            <a:r>
              <a:rPr lang="en-GB" sz="3200" b="1" dirty="0" smtClean="0">
                <a:solidFill>
                  <a:srgbClr val="000099"/>
                </a:solidFill>
              </a:rPr>
              <a:t> deliverables</a:t>
            </a:r>
            <a:endParaRPr lang="en-GB" sz="3200" b="1" dirty="0">
              <a:solidFill>
                <a:srgbClr val="000099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GB" b="1" dirty="0" smtClean="0">
                <a:solidFill>
                  <a:srgbClr val="000099"/>
                </a:solidFill>
              </a:rPr>
              <a:t>Partners</a:t>
            </a:r>
            <a:r>
              <a:rPr lang="en-GB" b="1" dirty="0">
                <a:solidFill>
                  <a:srgbClr val="000099"/>
                </a:solidFill>
              </a:rPr>
              <a:t>: </a:t>
            </a:r>
            <a:r>
              <a:rPr lang="en-GB" b="1" dirty="0" smtClean="0">
                <a:solidFill>
                  <a:srgbClr val="000099"/>
                </a:solidFill>
              </a:rPr>
              <a:t>JRC, UMIL</a:t>
            </a:r>
            <a:endParaRPr lang="en-GB" b="1" dirty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endParaRPr lang="en-GB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solidFill>
                  <a:srgbClr val="000099"/>
                </a:solidFill>
              </a:rPr>
              <a:t> </a:t>
            </a:r>
            <a:r>
              <a:rPr lang="en-GB" sz="2000" dirty="0">
                <a:solidFill>
                  <a:srgbClr val="000099"/>
                </a:solidFill>
              </a:rPr>
              <a:t>Calibration of parameters for each group of cultivars and for each crop model </a:t>
            </a:r>
            <a:r>
              <a:rPr lang="en-GB" sz="2000" dirty="0" smtClean="0">
                <a:solidFill>
                  <a:srgbClr val="000099"/>
                </a:solidFill>
              </a:rPr>
              <a:t>(WOFOST </a:t>
            </a:r>
            <a:r>
              <a:rPr lang="en-GB" sz="2000" dirty="0">
                <a:solidFill>
                  <a:srgbClr val="000099"/>
                </a:solidFill>
              </a:rPr>
              <a:t>and CropSyst) for </a:t>
            </a:r>
            <a:r>
              <a:rPr lang="en-GB" sz="2000" dirty="0" smtClean="0">
                <a:solidFill>
                  <a:srgbClr val="000099"/>
                </a:solidFill>
              </a:rPr>
              <a:t>wheat in Morocco</a:t>
            </a:r>
            <a:endParaRPr lang="en-GB" sz="2000" dirty="0">
              <a:solidFill>
                <a:srgbClr val="000099"/>
              </a:solidFill>
            </a:endParaRP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0099"/>
                </a:solidFill>
              </a:rPr>
              <a:t>We are waiting for the data…</a:t>
            </a:r>
            <a:endParaRPr lang="en-GB" sz="2000" dirty="0">
              <a:solidFill>
                <a:srgbClr val="000099"/>
              </a:solidFill>
            </a:endParaRPr>
          </a:p>
        </p:txBody>
      </p:sp>
      <p:pic>
        <p:nvPicPr>
          <p:cNvPr id="17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535" y="144609"/>
            <a:ext cx="1167765" cy="949960"/>
          </a:xfrm>
          <a:prstGeom prst="rect">
            <a:avLst/>
          </a:prstGeom>
        </p:spPr>
      </p:pic>
      <p:pic>
        <p:nvPicPr>
          <p:cNvPr id="18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6416" y="86189"/>
            <a:ext cx="1549400" cy="1008380"/>
          </a:xfrm>
          <a:prstGeom prst="rect">
            <a:avLst/>
          </a:prstGeom>
        </p:spPr>
      </p:pic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74" y="242081"/>
            <a:ext cx="928688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0" y="1198563"/>
            <a:ext cx="9144000" cy="2746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E-AGRI WP3 – Second progress meeting - Nanjing, December 10-12, 2012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483139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4 2"/>
          <p:cNvCxnSpPr/>
          <p:nvPr/>
        </p:nvCxnSpPr>
        <p:spPr bwMode="auto">
          <a:xfrm rot="16200000" flipV="1">
            <a:off x="620444" y="4080343"/>
            <a:ext cx="720000" cy="432000"/>
          </a:xfrm>
          <a:prstGeom prst="bentConnector3">
            <a:avLst>
              <a:gd name="adj1" fmla="val 842"/>
            </a:avLst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5717"/>
            <a:ext cx="9144000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50825" y="101600"/>
            <a:ext cx="8640763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200" b="1" dirty="0">
                <a:solidFill>
                  <a:srgbClr val="000099"/>
                </a:solidFill>
              </a:rPr>
              <a:t>Task </a:t>
            </a:r>
            <a:r>
              <a:rPr lang="en-GB" sz="3200" b="1" dirty="0" smtClean="0">
                <a:solidFill>
                  <a:srgbClr val="000099"/>
                </a:solidFill>
              </a:rPr>
              <a:t>3.3&amp;</a:t>
            </a:r>
            <a:r>
              <a:rPr lang="en-GB" sz="3200" b="1" dirty="0" smtClean="0">
                <a:solidFill>
                  <a:srgbClr val="008000"/>
                </a:solidFill>
              </a:rPr>
              <a:t>5</a:t>
            </a:r>
            <a:r>
              <a:rPr lang="en-GB" sz="3200" b="1" dirty="0" smtClean="0">
                <a:solidFill>
                  <a:srgbClr val="000099"/>
                </a:solidFill>
              </a:rPr>
              <a:t> </a:t>
            </a:r>
            <a:r>
              <a:rPr lang="en-GB" sz="3200" b="1" dirty="0">
                <a:solidFill>
                  <a:srgbClr val="000099"/>
                </a:solidFill>
              </a:rPr>
              <a:t>description</a:t>
            </a:r>
          </a:p>
          <a:p>
            <a:pPr algn="r">
              <a:spcBef>
                <a:spcPct val="50000"/>
              </a:spcBef>
            </a:pPr>
            <a:r>
              <a:rPr lang="en-GB" b="1" dirty="0" smtClean="0">
                <a:solidFill>
                  <a:srgbClr val="000099"/>
                </a:solidFill>
              </a:rPr>
              <a:t>Partners</a:t>
            </a:r>
            <a:r>
              <a:rPr lang="en-GB" b="1" dirty="0">
                <a:solidFill>
                  <a:srgbClr val="000099"/>
                </a:solidFill>
              </a:rPr>
              <a:t>: </a:t>
            </a:r>
            <a:r>
              <a:rPr lang="en-GB" b="1" dirty="0" smtClean="0">
                <a:solidFill>
                  <a:srgbClr val="000099"/>
                </a:solidFill>
              </a:rPr>
              <a:t>UMIL, JRC, JAAS, INRA</a:t>
            </a:r>
            <a:endParaRPr lang="en-GB" b="1" dirty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endParaRPr lang="en-GB" sz="1400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GB" sz="2000" dirty="0">
              <a:solidFill>
                <a:srgbClr val="000099"/>
              </a:solidFill>
            </a:endParaRP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6948488" y="4514850"/>
            <a:ext cx="2016125" cy="216058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5003800" y="4514850"/>
            <a:ext cx="2016125" cy="216058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6410325" y="4992688"/>
            <a:ext cx="1152525" cy="38576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Task 3.1</a:t>
            </a: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5219700" y="5568950"/>
            <a:ext cx="1152525" cy="3857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Task 3.2</a:t>
            </a: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5219700" y="6172200"/>
            <a:ext cx="1152525" cy="3857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dirty="0">
                <a:solidFill>
                  <a:srgbClr val="000000"/>
                </a:solidFill>
              </a:rPr>
              <a:t>Task 3.3</a:t>
            </a: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7596188" y="5568950"/>
            <a:ext cx="1152525" cy="3857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Task 3.4</a:t>
            </a: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7596188" y="6172200"/>
            <a:ext cx="1152525" cy="3857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dirty="0">
                <a:solidFill>
                  <a:srgbClr val="000000"/>
                </a:solidFill>
              </a:rPr>
              <a:t>Task 3.5</a:t>
            </a:r>
          </a:p>
        </p:txBody>
      </p:sp>
      <p:sp>
        <p:nvSpPr>
          <p:cNvPr id="44" name="Text Box 13"/>
          <p:cNvSpPr txBox="1">
            <a:spLocks noChangeArrowheads="1"/>
          </p:cNvSpPr>
          <p:nvPr/>
        </p:nvSpPr>
        <p:spPr bwMode="auto">
          <a:xfrm>
            <a:off x="5003800" y="4514850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99"/>
                </a:solidFill>
              </a:rPr>
              <a:t>Rice, China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6948488" y="4508500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rgbClr val="008000"/>
                </a:solidFill>
              </a:rPr>
              <a:t>Wheat, Morocco</a:t>
            </a:r>
          </a:p>
        </p:txBody>
      </p:sp>
      <p:sp>
        <p:nvSpPr>
          <p:cNvPr id="46" name="Rectangle 15"/>
          <p:cNvSpPr>
            <a:spLocks noChangeArrowheads="1"/>
          </p:cNvSpPr>
          <p:nvPr/>
        </p:nvSpPr>
        <p:spPr bwMode="auto">
          <a:xfrm>
            <a:off x="2771775" y="5494338"/>
            <a:ext cx="6121400" cy="5270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2771775" y="5564188"/>
            <a:ext cx="2087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</a:rPr>
              <a:t>BioMA adaptation</a:t>
            </a:r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2771775" y="6115050"/>
            <a:ext cx="6121400" cy="504825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2771775" y="6157913"/>
            <a:ext cx="2087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rgbClr val="FF3399"/>
                </a:solidFill>
              </a:rPr>
              <a:t>BioMA piloting</a:t>
            </a:r>
          </a:p>
        </p:txBody>
      </p:sp>
      <p:sp>
        <p:nvSpPr>
          <p:cNvPr id="50" name="Line 19"/>
          <p:cNvSpPr>
            <a:spLocks noChangeShapeType="1"/>
          </p:cNvSpPr>
          <p:nvPr/>
        </p:nvSpPr>
        <p:spPr bwMode="auto">
          <a:xfrm>
            <a:off x="5795963" y="5949950"/>
            <a:ext cx="0" cy="215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" name="Line 20"/>
          <p:cNvSpPr>
            <a:spLocks noChangeShapeType="1"/>
          </p:cNvSpPr>
          <p:nvPr/>
        </p:nvSpPr>
        <p:spPr bwMode="auto">
          <a:xfrm>
            <a:off x="8172450" y="5949950"/>
            <a:ext cx="0" cy="215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" name="Line 21"/>
          <p:cNvSpPr>
            <a:spLocks noChangeShapeType="1"/>
          </p:cNvSpPr>
          <p:nvPr/>
        </p:nvSpPr>
        <p:spPr bwMode="auto">
          <a:xfrm>
            <a:off x="5795963" y="5157788"/>
            <a:ext cx="0" cy="4016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3" name="Line 22"/>
          <p:cNvSpPr>
            <a:spLocks noChangeShapeType="1"/>
          </p:cNvSpPr>
          <p:nvPr/>
        </p:nvSpPr>
        <p:spPr bwMode="auto">
          <a:xfrm>
            <a:off x="5784850" y="5168900"/>
            <a:ext cx="6302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4" name="Line 23"/>
          <p:cNvSpPr>
            <a:spLocks noChangeShapeType="1"/>
          </p:cNvSpPr>
          <p:nvPr/>
        </p:nvSpPr>
        <p:spPr bwMode="auto">
          <a:xfrm>
            <a:off x="8172450" y="5157788"/>
            <a:ext cx="0" cy="4016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5" name="Line 24"/>
          <p:cNvSpPr>
            <a:spLocks noChangeShapeType="1"/>
          </p:cNvSpPr>
          <p:nvPr/>
        </p:nvSpPr>
        <p:spPr bwMode="auto">
          <a:xfrm>
            <a:off x="7546975" y="5168900"/>
            <a:ext cx="6127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57" name="Picture 15" descr="FP7-gen-RGB-Transp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535" y="144609"/>
            <a:ext cx="1167765" cy="949960"/>
          </a:xfrm>
          <a:prstGeom prst="rect">
            <a:avLst/>
          </a:prstGeom>
        </p:spPr>
      </p:pic>
      <p:pic>
        <p:nvPicPr>
          <p:cNvPr id="58" name="Picture 16" descr="Logo_E-AGRI_Definitief_4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6416" y="86189"/>
            <a:ext cx="1549400" cy="1008380"/>
          </a:xfrm>
          <a:prstGeom prst="rect">
            <a:avLst/>
          </a:prstGeom>
        </p:spPr>
      </p:pic>
      <p:pic>
        <p:nvPicPr>
          <p:cNvPr id="25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74" y="242081"/>
            <a:ext cx="928688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9781"/>
            <a:ext cx="91440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Connettore 4 30"/>
          <p:cNvCxnSpPr/>
          <p:nvPr/>
        </p:nvCxnSpPr>
        <p:spPr bwMode="auto">
          <a:xfrm rot="10800000">
            <a:off x="758613" y="4507242"/>
            <a:ext cx="437890" cy="371780"/>
          </a:xfrm>
          <a:prstGeom prst="bentConnector3">
            <a:avLst>
              <a:gd name="adj1" fmla="val 98657"/>
            </a:avLst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" name="Gruppo 21"/>
          <p:cNvGrpSpPr/>
          <p:nvPr/>
        </p:nvGrpSpPr>
        <p:grpSpPr>
          <a:xfrm>
            <a:off x="8509082" y="3905438"/>
            <a:ext cx="621310" cy="347018"/>
            <a:chOff x="3995936" y="4594150"/>
            <a:chExt cx="621310" cy="347018"/>
          </a:xfrm>
        </p:grpSpPr>
        <p:sp>
          <p:nvSpPr>
            <p:cNvPr id="59" name="CasellaDiTesto 58"/>
            <p:cNvSpPr txBox="1"/>
            <p:nvPr/>
          </p:nvSpPr>
          <p:spPr>
            <a:xfrm>
              <a:off x="3995936" y="4664169"/>
              <a:ext cx="621310" cy="27699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smtClean="0">
                  <a:solidFill>
                    <a:srgbClr val="FF0000"/>
                  </a:solidFill>
                </a:rPr>
                <a:t>MS3</a:t>
              </a:r>
              <a:endParaRPr lang="it-IT" sz="1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60" name="Connettore 1 59"/>
            <p:cNvCxnSpPr/>
            <p:nvPr/>
          </p:nvCxnSpPr>
          <p:spPr bwMode="auto">
            <a:xfrm flipV="1">
              <a:off x="4563122" y="4594150"/>
              <a:ext cx="0" cy="72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1" name="Rettangolo 60"/>
            <p:cNvSpPr/>
            <p:nvPr/>
          </p:nvSpPr>
          <p:spPr bwMode="auto">
            <a:xfrm>
              <a:off x="4042166" y="4673046"/>
              <a:ext cx="521812" cy="250365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0" y="1198563"/>
            <a:ext cx="9144000" cy="2746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E-AGRI WP3 – Second progress meeting - Nanjing, December 10-12, 2012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8850430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25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0384 L -0.04983 0.10826 C -0.0625 0.12422 -0.08264 0.14273 -0.1059 0.16123 C -0.13333 0.17951 -0.15417 0.19153 -0.17031 0.19824 L -0.24566 0.23294 " pathEditMode="relative" rAng="-66549141" ptsTypes="FffFF">
                                      <p:cBhvr>
                                        <p:cTn id="1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69" y="109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25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25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35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50825" y="101600"/>
            <a:ext cx="8640763" cy="587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200" b="1" dirty="0" smtClean="0">
                <a:solidFill>
                  <a:srgbClr val="000099"/>
                </a:solidFill>
              </a:rPr>
              <a:t>Considerations</a:t>
            </a:r>
            <a:endParaRPr lang="en-GB" sz="3200" b="1" dirty="0">
              <a:solidFill>
                <a:srgbClr val="000099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GB" b="1" dirty="0" smtClean="0">
                <a:solidFill>
                  <a:srgbClr val="000099"/>
                </a:solidFill>
              </a:rPr>
              <a:t>After the first year</a:t>
            </a:r>
            <a:endParaRPr lang="en-GB" b="1" dirty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endParaRPr lang="en-GB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solidFill>
                  <a:srgbClr val="000099"/>
                </a:solidFill>
              </a:rPr>
              <a:t> At the end of my presentation during the first progress meeting: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0099"/>
                </a:solidFill>
              </a:rPr>
              <a:t>[…] We just had </a:t>
            </a:r>
            <a:r>
              <a:rPr lang="en-GB" sz="2000" b="1" dirty="0">
                <a:solidFill>
                  <a:srgbClr val="0000FF"/>
                </a:solidFill>
              </a:rPr>
              <a:t>some “communication problems</a:t>
            </a:r>
            <a:r>
              <a:rPr lang="en-GB" sz="2000" dirty="0" smtClean="0">
                <a:solidFill>
                  <a:srgbClr val="000099"/>
                </a:solidFill>
              </a:rPr>
              <a:t>” [INRA]…</a:t>
            </a:r>
            <a:r>
              <a:rPr lang="en-GB" sz="2000" dirty="0">
                <a:solidFill>
                  <a:srgbClr val="000099"/>
                </a:solidFill>
              </a:rPr>
              <a:t/>
            </a:r>
            <a:br>
              <a:rPr lang="en-GB" sz="2000" dirty="0">
                <a:solidFill>
                  <a:srgbClr val="000099"/>
                </a:solidFill>
              </a:rPr>
            </a:br>
            <a:r>
              <a:rPr lang="en-GB" sz="2000" dirty="0">
                <a:solidFill>
                  <a:srgbClr val="000099"/>
                </a:solidFill>
              </a:rPr>
              <a:t>we </a:t>
            </a:r>
            <a:r>
              <a:rPr lang="en-GB" sz="2000" dirty="0" smtClean="0">
                <a:solidFill>
                  <a:srgbClr val="000099"/>
                </a:solidFill>
              </a:rPr>
              <a:t>are surely able to improve on this point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solidFill>
                  <a:srgbClr val="000099"/>
                </a:solidFill>
              </a:rPr>
              <a:t> Now, after one year:</a:t>
            </a:r>
            <a:endParaRPr lang="en-GB" sz="2000" dirty="0">
              <a:solidFill>
                <a:srgbClr val="000099"/>
              </a:solidFill>
            </a:endParaRP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0099"/>
                </a:solidFill>
              </a:rPr>
              <a:t>those “communication problems” seems to be successfully solved.</a:t>
            </a:r>
          </a:p>
          <a:p>
            <a:pPr marL="342900" indent="-342900">
              <a:spcBef>
                <a:spcPct val="50000"/>
              </a:spcBef>
              <a:buSzPct val="135000"/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</a:rPr>
              <a:t>The </a:t>
            </a:r>
            <a:r>
              <a:rPr lang="en-GB" sz="2000" b="1" dirty="0" smtClean="0">
                <a:solidFill>
                  <a:srgbClr val="0000FF"/>
                </a:solidFill>
              </a:rPr>
              <a:t>other activities are proceeding as planned</a:t>
            </a:r>
            <a:r>
              <a:rPr lang="en-GB" sz="2000" dirty="0" smtClean="0">
                <a:solidFill>
                  <a:srgbClr val="0000FF"/>
                </a:solidFill>
              </a:rPr>
              <a:t> [JAAS]</a:t>
            </a:r>
            <a:r>
              <a:rPr lang="en-GB" sz="2000" dirty="0" smtClean="0">
                <a:solidFill>
                  <a:srgbClr val="000099"/>
                </a:solidFill>
              </a:rPr>
              <a:t>, with interesting results (especially for the multi-model approach).</a:t>
            </a:r>
          </a:p>
          <a:p>
            <a:pPr marL="342900" indent="-342900">
              <a:spcBef>
                <a:spcPct val="50000"/>
              </a:spcBef>
              <a:buSzPct val="135000"/>
              <a:buFont typeface="Arial" pitchFamily="34" charset="0"/>
              <a:buChar char="•"/>
            </a:pPr>
            <a:r>
              <a:rPr lang="en-GB" sz="2000" b="1" dirty="0">
                <a:solidFill>
                  <a:srgbClr val="0000FF"/>
                </a:solidFill>
              </a:rPr>
              <a:t>Marcello is leaving JRC</a:t>
            </a:r>
            <a:r>
              <a:rPr lang="en-GB" sz="2000" dirty="0">
                <a:solidFill>
                  <a:srgbClr val="000099"/>
                </a:solidFill>
              </a:rPr>
              <a:t>…</a:t>
            </a:r>
          </a:p>
          <a:p>
            <a:pPr marL="342900" indent="-342900">
              <a:spcBef>
                <a:spcPct val="50000"/>
              </a:spcBef>
              <a:buSzPct val="135000"/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0000FF"/>
                </a:solidFill>
              </a:rPr>
              <a:t>WP3 is producing tangible results</a:t>
            </a:r>
            <a:r>
              <a:rPr lang="en-GB" sz="2000" dirty="0" smtClean="0">
                <a:solidFill>
                  <a:srgbClr val="000099"/>
                </a:solidFill>
              </a:rPr>
              <a:t>: a first version of the platform will be delivered to JAAS (and to all of you) tomorrow and scientific papers on ISI journals were published</a:t>
            </a:r>
            <a:endParaRPr lang="en-GB" sz="2000" dirty="0">
              <a:solidFill>
                <a:srgbClr val="000099"/>
              </a:solidFill>
            </a:endParaRPr>
          </a:p>
        </p:txBody>
      </p:sp>
      <p:pic>
        <p:nvPicPr>
          <p:cNvPr id="17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535" y="144609"/>
            <a:ext cx="1167765" cy="949960"/>
          </a:xfrm>
          <a:prstGeom prst="rect">
            <a:avLst/>
          </a:prstGeom>
        </p:spPr>
      </p:pic>
      <p:pic>
        <p:nvPicPr>
          <p:cNvPr id="18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6416" y="86189"/>
            <a:ext cx="1549400" cy="1008380"/>
          </a:xfrm>
          <a:prstGeom prst="rect">
            <a:avLst/>
          </a:prstGeom>
        </p:spPr>
      </p:pic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74" y="242081"/>
            <a:ext cx="928688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0" y="1198563"/>
            <a:ext cx="9144000" cy="2746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E-AGRI WP3 – Second progress meeting - Nanjing, December 10-12, 2012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307158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50825" y="101600"/>
            <a:ext cx="8640763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200" b="1" dirty="0" smtClean="0">
                <a:solidFill>
                  <a:srgbClr val="000099"/>
                </a:solidFill>
              </a:rPr>
              <a:t>ISI Papers (1) </a:t>
            </a:r>
            <a:endParaRPr lang="en-GB" sz="3200" b="1" dirty="0">
              <a:solidFill>
                <a:srgbClr val="000099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GB" b="1" dirty="0" smtClean="0">
                <a:solidFill>
                  <a:srgbClr val="000099"/>
                </a:solidFill>
              </a:rPr>
              <a:t>E-AGRI acknowledged</a:t>
            </a:r>
            <a:endParaRPr lang="en-GB" b="1" dirty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endParaRPr lang="en-GB" sz="1400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GB" sz="2000" dirty="0">
              <a:solidFill>
                <a:srgbClr val="000099"/>
              </a:solidFill>
            </a:endParaRPr>
          </a:p>
        </p:txBody>
      </p:sp>
      <p:pic>
        <p:nvPicPr>
          <p:cNvPr id="17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535" y="144609"/>
            <a:ext cx="1167765" cy="949960"/>
          </a:xfrm>
          <a:prstGeom prst="rect">
            <a:avLst/>
          </a:prstGeom>
        </p:spPr>
      </p:pic>
      <p:pic>
        <p:nvPicPr>
          <p:cNvPr id="18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6416" y="86189"/>
            <a:ext cx="1549400" cy="1008380"/>
          </a:xfrm>
          <a:prstGeom prst="rect">
            <a:avLst/>
          </a:prstGeom>
        </p:spPr>
      </p:pic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74" y="242081"/>
            <a:ext cx="928688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548" y="5629748"/>
            <a:ext cx="4369668" cy="932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9" y="1694698"/>
            <a:ext cx="9001000" cy="346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0" y="1198563"/>
            <a:ext cx="9144000" cy="2746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E-AGRI WP3 – Second progress meeting - Nanjing, December 10-12, 2012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821818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6948488" y="4508500"/>
            <a:ext cx="2016125" cy="2166938"/>
            <a:chOff x="6948488" y="4508500"/>
            <a:chExt cx="2016125" cy="2166938"/>
          </a:xfrm>
        </p:grpSpPr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6948488" y="4514850"/>
              <a:ext cx="2016125" cy="216058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6948488" y="4508500"/>
              <a:ext cx="20161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dirty="0">
                  <a:solidFill>
                    <a:srgbClr val="008000"/>
                  </a:solidFill>
                </a:rPr>
                <a:t>Wheat, Morocco</a:t>
              </a:r>
            </a:p>
          </p:txBody>
        </p:sp>
      </p:grpSp>
      <p:grpSp>
        <p:nvGrpSpPr>
          <p:cNvPr id="4" name="Gruppo 3"/>
          <p:cNvGrpSpPr/>
          <p:nvPr/>
        </p:nvGrpSpPr>
        <p:grpSpPr>
          <a:xfrm>
            <a:off x="5003800" y="4514850"/>
            <a:ext cx="2016125" cy="2160588"/>
            <a:chOff x="5003800" y="4514850"/>
            <a:chExt cx="2016125" cy="2160588"/>
          </a:xfrm>
        </p:grpSpPr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5003800" y="4514850"/>
              <a:ext cx="2016125" cy="2160588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5003800" y="4514850"/>
              <a:ext cx="20161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dirty="0">
                  <a:solidFill>
                    <a:srgbClr val="000099"/>
                  </a:solidFill>
                </a:rPr>
                <a:t>Rice, </a:t>
              </a:r>
              <a:r>
                <a:rPr lang="it-IT" dirty="0" err="1" smtClean="0">
                  <a:solidFill>
                    <a:srgbClr val="000099"/>
                  </a:solidFill>
                </a:rPr>
                <a:t>Jiangsu</a:t>
              </a:r>
              <a:endParaRPr lang="it-IT" dirty="0">
                <a:solidFill>
                  <a:srgbClr val="000099"/>
                </a:solidFill>
              </a:endParaRPr>
            </a:p>
          </p:txBody>
        </p:sp>
      </p:grp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50825" y="101600"/>
            <a:ext cx="8640763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200" b="1" dirty="0" smtClean="0">
                <a:solidFill>
                  <a:srgbClr val="000099"/>
                </a:solidFill>
              </a:rPr>
              <a:t>WP3 </a:t>
            </a:r>
            <a:r>
              <a:rPr lang="en-GB" sz="3200" b="1" dirty="0">
                <a:solidFill>
                  <a:srgbClr val="000099"/>
                </a:solidFill>
              </a:rPr>
              <a:t>tasks description</a:t>
            </a:r>
          </a:p>
          <a:p>
            <a:pPr algn="r">
              <a:spcBef>
                <a:spcPct val="50000"/>
              </a:spcBef>
            </a:pPr>
            <a:endParaRPr lang="en-GB" b="1" dirty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endParaRPr lang="en-GB" sz="1400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>
                <a:solidFill>
                  <a:srgbClr val="000099"/>
                </a:solidFill>
              </a:rPr>
              <a:t> Task 3.1: Ground data collection for </a:t>
            </a:r>
            <a:r>
              <a:rPr lang="en-GB" sz="2000" dirty="0" err="1">
                <a:solidFill>
                  <a:srgbClr val="000099"/>
                </a:solidFill>
              </a:rPr>
              <a:t>BioMA</a:t>
            </a:r>
            <a:endParaRPr lang="en-GB" sz="2000" dirty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>
                <a:solidFill>
                  <a:srgbClr val="000099"/>
                </a:solidFill>
              </a:rPr>
              <a:t> Task 3.2: Adaptation of BioMA for multi-model rice monitoring in </a:t>
            </a:r>
            <a:r>
              <a:rPr lang="en-GB" sz="2000" dirty="0" smtClean="0">
                <a:solidFill>
                  <a:srgbClr val="000099"/>
                </a:solidFill>
              </a:rPr>
              <a:t>Jiangsu</a:t>
            </a:r>
            <a:endParaRPr lang="en-GB" sz="2000" dirty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>
                <a:solidFill>
                  <a:srgbClr val="000099"/>
                </a:solidFill>
              </a:rPr>
              <a:t> Task 3.3: BioMA piloting for multi-model rice monitoring and yield forecasting in </a:t>
            </a:r>
            <a:r>
              <a:rPr lang="en-GB" sz="2000" dirty="0" smtClean="0">
                <a:solidFill>
                  <a:srgbClr val="000099"/>
                </a:solidFill>
              </a:rPr>
              <a:t>Jiangsu</a:t>
            </a:r>
            <a:endParaRPr lang="en-GB" sz="2000" dirty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>
                <a:solidFill>
                  <a:srgbClr val="000099"/>
                </a:solidFill>
              </a:rPr>
              <a:t> Task 3.4: Adaptation of </a:t>
            </a:r>
            <a:r>
              <a:rPr lang="en-GB" sz="2000" dirty="0" err="1">
                <a:solidFill>
                  <a:srgbClr val="000099"/>
                </a:solidFill>
              </a:rPr>
              <a:t>BioMA</a:t>
            </a:r>
            <a:r>
              <a:rPr lang="en-GB" sz="2000" dirty="0">
                <a:solidFill>
                  <a:srgbClr val="000099"/>
                </a:solidFill>
              </a:rPr>
              <a:t> for multi-model wheat monitoring in Morocco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>
                <a:solidFill>
                  <a:srgbClr val="000099"/>
                </a:solidFill>
              </a:rPr>
              <a:t> Task 3.5: </a:t>
            </a:r>
            <a:r>
              <a:rPr lang="en-GB" sz="2000" dirty="0" err="1">
                <a:solidFill>
                  <a:srgbClr val="000099"/>
                </a:solidFill>
              </a:rPr>
              <a:t>BioMA</a:t>
            </a:r>
            <a:r>
              <a:rPr lang="en-GB" sz="2000" dirty="0">
                <a:solidFill>
                  <a:srgbClr val="000099"/>
                </a:solidFill>
              </a:rPr>
              <a:t> piloting for multi-model wheat monitoring and yield forecasting in Morocco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6410325" y="4992688"/>
            <a:ext cx="1152525" cy="38576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Task 3.1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219700" y="5568950"/>
            <a:ext cx="1152525" cy="3857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Task 3.2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5219700" y="6172200"/>
            <a:ext cx="1152525" cy="3857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Task 3.3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7596188" y="5568950"/>
            <a:ext cx="1152525" cy="3857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Task 3.4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7596188" y="6172200"/>
            <a:ext cx="1152525" cy="3857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Task 3.5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2771775" y="5494338"/>
            <a:ext cx="6121400" cy="527050"/>
            <a:chOff x="2771775" y="5494338"/>
            <a:chExt cx="6121400" cy="527050"/>
          </a:xfrm>
        </p:grpSpPr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2771775" y="5494338"/>
              <a:ext cx="6121400" cy="52705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" name="Text Box 16"/>
            <p:cNvSpPr txBox="1">
              <a:spLocks noChangeArrowheads="1"/>
            </p:cNvSpPr>
            <p:nvPr/>
          </p:nvSpPr>
          <p:spPr bwMode="auto">
            <a:xfrm>
              <a:off x="2771775" y="5564188"/>
              <a:ext cx="2087563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>
                  <a:solidFill>
                    <a:srgbClr val="FF0000"/>
                  </a:solidFill>
                </a:rPr>
                <a:t>BioMA adaptation</a:t>
              </a:r>
            </a:p>
          </p:txBody>
        </p:sp>
      </p:grpSp>
      <p:grpSp>
        <p:nvGrpSpPr>
          <p:cNvPr id="7" name="Gruppo 6"/>
          <p:cNvGrpSpPr/>
          <p:nvPr/>
        </p:nvGrpSpPr>
        <p:grpSpPr>
          <a:xfrm>
            <a:off x="2771775" y="6115050"/>
            <a:ext cx="6121400" cy="504825"/>
            <a:chOff x="2771775" y="6115050"/>
            <a:chExt cx="6121400" cy="504825"/>
          </a:xfrm>
        </p:grpSpPr>
        <p:sp>
          <p:nvSpPr>
            <p:cNvPr id="28" name="Rectangle 17"/>
            <p:cNvSpPr>
              <a:spLocks noChangeArrowheads="1"/>
            </p:cNvSpPr>
            <p:nvPr/>
          </p:nvSpPr>
          <p:spPr bwMode="auto">
            <a:xfrm>
              <a:off x="2771775" y="6115050"/>
              <a:ext cx="6121400" cy="504825"/>
            </a:xfrm>
            <a:prstGeom prst="rect">
              <a:avLst/>
            </a:prstGeom>
            <a:noFill/>
            <a:ln w="254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" name="Text Box 18"/>
            <p:cNvSpPr txBox="1">
              <a:spLocks noChangeArrowheads="1"/>
            </p:cNvSpPr>
            <p:nvPr/>
          </p:nvSpPr>
          <p:spPr bwMode="auto">
            <a:xfrm>
              <a:off x="2771775" y="6157913"/>
              <a:ext cx="2087563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dirty="0">
                  <a:solidFill>
                    <a:srgbClr val="FF3399"/>
                  </a:solidFill>
                </a:rPr>
                <a:t>BioMA piloting</a:t>
              </a:r>
            </a:p>
          </p:txBody>
        </p:sp>
      </p:grpSp>
      <p:sp>
        <p:nvSpPr>
          <p:cNvPr id="30" name="Line 19"/>
          <p:cNvSpPr>
            <a:spLocks noChangeShapeType="1"/>
          </p:cNvSpPr>
          <p:nvPr/>
        </p:nvSpPr>
        <p:spPr bwMode="auto">
          <a:xfrm>
            <a:off x="5795963" y="5949950"/>
            <a:ext cx="0" cy="215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" name="Line 20"/>
          <p:cNvSpPr>
            <a:spLocks noChangeShapeType="1"/>
          </p:cNvSpPr>
          <p:nvPr/>
        </p:nvSpPr>
        <p:spPr bwMode="auto">
          <a:xfrm>
            <a:off x="8172450" y="5949950"/>
            <a:ext cx="0" cy="215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5784850" y="5157788"/>
            <a:ext cx="630238" cy="401637"/>
            <a:chOff x="5784850" y="5157788"/>
            <a:chExt cx="630238" cy="401637"/>
          </a:xfrm>
        </p:grpSpPr>
        <p:sp>
          <p:nvSpPr>
            <p:cNvPr id="32" name="Line 22"/>
            <p:cNvSpPr>
              <a:spLocks noChangeShapeType="1"/>
            </p:cNvSpPr>
            <p:nvPr/>
          </p:nvSpPr>
          <p:spPr bwMode="auto">
            <a:xfrm>
              <a:off x="5795963" y="5157788"/>
              <a:ext cx="0" cy="4016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Line 23"/>
            <p:cNvSpPr>
              <a:spLocks noChangeShapeType="1"/>
            </p:cNvSpPr>
            <p:nvPr/>
          </p:nvSpPr>
          <p:spPr bwMode="auto">
            <a:xfrm>
              <a:off x="5784850" y="5168900"/>
              <a:ext cx="63023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" name="Gruppo 2"/>
          <p:cNvGrpSpPr/>
          <p:nvPr/>
        </p:nvGrpSpPr>
        <p:grpSpPr>
          <a:xfrm>
            <a:off x="7546975" y="5157788"/>
            <a:ext cx="625475" cy="401637"/>
            <a:chOff x="7546975" y="5157788"/>
            <a:chExt cx="625475" cy="401637"/>
          </a:xfrm>
        </p:grpSpPr>
        <p:sp>
          <p:nvSpPr>
            <p:cNvPr id="34" name="Line 24"/>
            <p:cNvSpPr>
              <a:spLocks noChangeShapeType="1"/>
            </p:cNvSpPr>
            <p:nvPr/>
          </p:nvSpPr>
          <p:spPr bwMode="auto">
            <a:xfrm>
              <a:off x="8172450" y="5157788"/>
              <a:ext cx="0" cy="4016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5" name="Line 25"/>
            <p:cNvSpPr>
              <a:spLocks noChangeShapeType="1"/>
            </p:cNvSpPr>
            <p:nvPr/>
          </p:nvSpPr>
          <p:spPr bwMode="auto">
            <a:xfrm>
              <a:off x="7546975" y="5168900"/>
              <a:ext cx="6127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38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535" y="144609"/>
            <a:ext cx="1167765" cy="949960"/>
          </a:xfrm>
          <a:prstGeom prst="rect">
            <a:avLst/>
          </a:prstGeom>
        </p:spPr>
      </p:pic>
      <p:pic>
        <p:nvPicPr>
          <p:cNvPr id="39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6416" y="86189"/>
            <a:ext cx="1549400" cy="1008380"/>
          </a:xfrm>
          <a:prstGeom prst="rect">
            <a:avLst/>
          </a:prstGeom>
        </p:spPr>
      </p:pic>
      <p:pic>
        <p:nvPicPr>
          <p:cNvPr id="37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74" y="242081"/>
            <a:ext cx="928688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0" y="1198563"/>
            <a:ext cx="9144000" cy="2746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E-AGRI WP3 – Second progress meeting - Nanjing, December 10-12, 2012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951434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  <p:bldP spid="3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50825" y="101600"/>
            <a:ext cx="8640763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200" b="1" dirty="0" smtClean="0">
                <a:solidFill>
                  <a:srgbClr val="000099"/>
                </a:solidFill>
              </a:rPr>
              <a:t>ISI Papers (2) </a:t>
            </a:r>
            <a:endParaRPr lang="en-GB" sz="3200" b="1" dirty="0">
              <a:solidFill>
                <a:srgbClr val="000099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GB" b="1" dirty="0" smtClean="0">
                <a:solidFill>
                  <a:srgbClr val="000099"/>
                </a:solidFill>
              </a:rPr>
              <a:t>E-AGRI acknowledged</a:t>
            </a:r>
            <a:endParaRPr lang="en-GB" b="1" dirty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endParaRPr lang="en-GB" sz="1400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GB" sz="2000" dirty="0">
              <a:solidFill>
                <a:srgbClr val="000099"/>
              </a:solidFill>
            </a:endParaRPr>
          </a:p>
        </p:txBody>
      </p:sp>
      <p:pic>
        <p:nvPicPr>
          <p:cNvPr id="17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535" y="144609"/>
            <a:ext cx="1167765" cy="949960"/>
          </a:xfrm>
          <a:prstGeom prst="rect">
            <a:avLst/>
          </a:prstGeom>
        </p:spPr>
      </p:pic>
      <p:pic>
        <p:nvPicPr>
          <p:cNvPr id="18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6416" y="86189"/>
            <a:ext cx="1549400" cy="1008380"/>
          </a:xfrm>
          <a:prstGeom prst="rect">
            <a:avLst/>
          </a:prstGeom>
        </p:spPr>
      </p:pic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74" y="242081"/>
            <a:ext cx="928688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71" y="1671414"/>
            <a:ext cx="8810625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805264"/>
            <a:ext cx="43243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0" y="1198563"/>
            <a:ext cx="9144000" cy="2746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E-AGRI WP3 – Second progress meeting - Nanjing, December 10-12, 2012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295929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50825" y="101600"/>
            <a:ext cx="8640763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200" b="1" dirty="0" smtClean="0">
                <a:solidFill>
                  <a:srgbClr val="000099"/>
                </a:solidFill>
              </a:rPr>
              <a:t>ISI Papers (3) </a:t>
            </a:r>
            <a:endParaRPr lang="en-GB" sz="3200" b="1" dirty="0">
              <a:solidFill>
                <a:srgbClr val="000099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GB" b="1" dirty="0" smtClean="0">
                <a:solidFill>
                  <a:srgbClr val="000099"/>
                </a:solidFill>
              </a:rPr>
              <a:t>E-AGRI acknowledged</a:t>
            </a:r>
            <a:endParaRPr lang="en-GB" b="1" dirty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endParaRPr lang="en-GB" sz="1400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GB" sz="2000" dirty="0">
              <a:solidFill>
                <a:srgbClr val="000099"/>
              </a:solidFill>
            </a:endParaRPr>
          </a:p>
        </p:txBody>
      </p:sp>
      <p:pic>
        <p:nvPicPr>
          <p:cNvPr id="17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535" y="144609"/>
            <a:ext cx="1167765" cy="949960"/>
          </a:xfrm>
          <a:prstGeom prst="rect">
            <a:avLst/>
          </a:prstGeom>
        </p:spPr>
      </p:pic>
      <p:pic>
        <p:nvPicPr>
          <p:cNvPr id="18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6416" y="86189"/>
            <a:ext cx="1549400" cy="1008380"/>
          </a:xfrm>
          <a:prstGeom prst="rect">
            <a:avLst/>
          </a:prstGeom>
        </p:spPr>
      </p:pic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74" y="242081"/>
            <a:ext cx="928688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5" y="1628800"/>
            <a:ext cx="9072709" cy="390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174" y="4879801"/>
            <a:ext cx="456247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0" y="1198563"/>
            <a:ext cx="9144000" cy="2746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E-AGRI WP3 – Second progress meeting - Nanjing, December 10-12, 2012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098680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50825" y="101600"/>
            <a:ext cx="8640763" cy="183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200" b="1" dirty="0" smtClean="0">
                <a:solidFill>
                  <a:srgbClr val="000099"/>
                </a:solidFill>
              </a:rPr>
              <a:t>Third year activities</a:t>
            </a:r>
            <a:endParaRPr lang="en-GB" sz="3200" b="1" dirty="0">
              <a:solidFill>
                <a:srgbClr val="000099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GB" sz="2000" b="1" dirty="0" smtClean="0">
                <a:solidFill>
                  <a:srgbClr val="000099"/>
                </a:solidFill>
              </a:rPr>
              <a:t>- Before the next progress meeting -</a:t>
            </a:r>
            <a:endParaRPr lang="en-GB" sz="2000" b="1" dirty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endParaRPr lang="en-GB" sz="1400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solidFill>
                  <a:srgbClr val="000099"/>
                </a:solidFill>
              </a:rPr>
              <a:t> </a:t>
            </a:r>
            <a:endParaRPr lang="en-GB" sz="2000" dirty="0">
              <a:solidFill>
                <a:srgbClr val="000099"/>
              </a:solidFill>
            </a:endParaRPr>
          </a:p>
        </p:txBody>
      </p:sp>
      <p:pic>
        <p:nvPicPr>
          <p:cNvPr id="17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535" y="144609"/>
            <a:ext cx="1167765" cy="949960"/>
          </a:xfrm>
          <a:prstGeom prst="rect">
            <a:avLst/>
          </a:prstGeom>
        </p:spPr>
      </p:pic>
      <p:pic>
        <p:nvPicPr>
          <p:cNvPr id="18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6416" y="86189"/>
            <a:ext cx="1549400" cy="1008380"/>
          </a:xfrm>
          <a:prstGeom prst="rect">
            <a:avLst/>
          </a:prstGeom>
        </p:spPr>
      </p:pic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74" y="242081"/>
            <a:ext cx="928688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uppo 7"/>
          <p:cNvGrpSpPr/>
          <p:nvPr/>
        </p:nvGrpSpPr>
        <p:grpSpPr>
          <a:xfrm>
            <a:off x="0" y="1556792"/>
            <a:ext cx="9144000" cy="2273300"/>
            <a:chOff x="0" y="1659756"/>
            <a:chExt cx="9144000" cy="22733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59756"/>
              <a:ext cx="9144000" cy="2273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ttangolo 14"/>
            <p:cNvSpPr>
              <a:spLocks noChangeArrowheads="1"/>
            </p:cNvSpPr>
            <p:nvPr/>
          </p:nvSpPr>
          <p:spPr bwMode="auto">
            <a:xfrm>
              <a:off x="3302526" y="2763664"/>
              <a:ext cx="1296389" cy="360040"/>
            </a:xfrm>
            <a:prstGeom prst="rect">
              <a:avLst/>
            </a:prstGeom>
            <a:solidFill>
              <a:srgbClr val="E9E9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5" name="Rettangolo arrotondato 14"/>
          <p:cNvSpPr/>
          <p:nvPr/>
        </p:nvSpPr>
        <p:spPr bwMode="auto">
          <a:xfrm>
            <a:off x="6012161" y="3182533"/>
            <a:ext cx="1861200" cy="972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ttangolo arrotondato 15"/>
          <p:cNvSpPr/>
          <p:nvPr/>
        </p:nvSpPr>
        <p:spPr bwMode="auto">
          <a:xfrm>
            <a:off x="6016303" y="3518696"/>
            <a:ext cx="1936800" cy="972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30" name="Gruppo 29"/>
          <p:cNvGrpSpPr/>
          <p:nvPr/>
        </p:nvGrpSpPr>
        <p:grpSpPr>
          <a:xfrm>
            <a:off x="5283202" y="3798902"/>
            <a:ext cx="621310" cy="347018"/>
            <a:chOff x="3014586" y="3902672"/>
            <a:chExt cx="621310" cy="347018"/>
          </a:xfrm>
        </p:grpSpPr>
        <p:sp>
          <p:nvSpPr>
            <p:cNvPr id="35" name="CasellaDiTesto 34"/>
            <p:cNvSpPr txBox="1"/>
            <p:nvPr/>
          </p:nvSpPr>
          <p:spPr>
            <a:xfrm>
              <a:off x="3014586" y="3972691"/>
              <a:ext cx="621310" cy="27699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smtClean="0">
                  <a:solidFill>
                    <a:srgbClr val="FF0000"/>
                  </a:solidFill>
                </a:rPr>
                <a:t>MS1</a:t>
              </a:r>
              <a:endParaRPr lang="it-IT" sz="1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6" name="Connettore 1 35"/>
            <p:cNvCxnSpPr/>
            <p:nvPr/>
          </p:nvCxnSpPr>
          <p:spPr bwMode="auto">
            <a:xfrm flipV="1">
              <a:off x="3321230" y="3902672"/>
              <a:ext cx="0" cy="72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Rettangolo 36"/>
            <p:cNvSpPr/>
            <p:nvPr/>
          </p:nvSpPr>
          <p:spPr bwMode="auto">
            <a:xfrm>
              <a:off x="3060816" y="3981568"/>
              <a:ext cx="521812" cy="250365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0" y="1198563"/>
            <a:ext cx="9144000" cy="2746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E-AGRI WP3 – Second progress meeting - Nanjing, December 10-12, 2012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752804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50825" y="101600"/>
            <a:ext cx="8640763" cy="537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200" b="1" dirty="0" smtClean="0">
                <a:solidFill>
                  <a:srgbClr val="000099"/>
                </a:solidFill>
              </a:rPr>
              <a:t>Third year activities</a:t>
            </a:r>
            <a:endParaRPr lang="en-GB" sz="3200" b="1" dirty="0">
              <a:solidFill>
                <a:srgbClr val="000099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GB" sz="2000" b="1" dirty="0" smtClean="0">
                <a:solidFill>
                  <a:srgbClr val="000099"/>
                </a:solidFill>
              </a:rPr>
              <a:t>- Before the next progress meeting -</a:t>
            </a:r>
            <a:endParaRPr lang="en-GB" sz="2000" b="1" dirty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endParaRPr lang="en-GB" sz="1400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solidFill>
                  <a:srgbClr val="000099"/>
                </a:solidFill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GB" sz="2000" dirty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GB" sz="2000" dirty="0" smtClean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GB" sz="2000" dirty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GB" sz="2000" dirty="0" smtClean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GB" sz="2000" dirty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000099"/>
                </a:solidFill>
              </a:rPr>
              <a:t>For the activity 4 “Evaluation of BioMA models for large area simulation of rice/wheat”, diseases and abiotic damages will be also simulated</a:t>
            </a: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000099"/>
                </a:solidFill>
              </a:rPr>
              <a:t>First results presented during the next review meeting (March 2013)</a:t>
            </a:r>
            <a:endParaRPr lang="en-GB" sz="2000" dirty="0">
              <a:solidFill>
                <a:srgbClr val="000099"/>
              </a:solidFill>
            </a:endParaRPr>
          </a:p>
        </p:txBody>
      </p:sp>
      <p:pic>
        <p:nvPicPr>
          <p:cNvPr id="17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535" y="144609"/>
            <a:ext cx="1167765" cy="949960"/>
          </a:xfrm>
          <a:prstGeom prst="rect">
            <a:avLst/>
          </a:prstGeom>
        </p:spPr>
      </p:pic>
      <p:pic>
        <p:nvPicPr>
          <p:cNvPr id="18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6416" y="86189"/>
            <a:ext cx="1549400" cy="1008380"/>
          </a:xfrm>
          <a:prstGeom prst="rect">
            <a:avLst/>
          </a:prstGeom>
        </p:spPr>
      </p:pic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74" y="242081"/>
            <a:ext cx="928688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uppo 18"/>
          <p:cNvGrpSpPr/>
          <p:nvPr/>
        </p:nvGrpSpPr>
        <p:grpSpPr>
          <a:xfrm>
            <a:off x="0" y="1556792"/>
            <a:ext cx="9144000" cy="2371725"/>
            <a:chOff x="0" y="1561331"/>
            <a:chExt cx="9144000" cy="2371725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61331"/>
              <a:ext cx="9144000" cy="2371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ttangolo arrotondato 20"/>
            <p:cNvSpPr/>
            <p:nvPr/>
          </p:nvSpPr>
          <p:spPr bwMode="auto">
            <a:xfrm>
              <a:off x="2113405" y="2204864"/>
              <a:ext cx="2325600" cy="111600"/>
            </a:xfrm>
            <a:prstGeom prst="roundRect">
              <a:avLst/>
            </a:prstGeom>
            <a:solidFill>
              <a:srgbClr val="0000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42" name="Rettangolo arrotondato 41"/>
          <p:cNvSpPr/>
          <p:nvPr/>
        </p:nvSpPr>
        <p:spPr bwMode="auto">
          <a:xfrm>
            <a:off x="5836401" y="2676588"/>
            <a:ext cx="576000" cy="1080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3" name="Rettangolo arrotondato 42"/>
          <p:cNvSpPr/>
          <p:nvPr/>
        </p:nvSpPr>
        <p:spPr bwMode="auto">
          <a:xfrm>
            <a:off x="6713636" y="3576783"/>
            <a:ext cx="439200" cy="1080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4" name="Rettangolo arrotondato 43"/>
          <p:cNvSpPr/>
          <p:nvPr/>
        </p:nvSpPr>
        <p:spPr bwMode="auto">
          <a:xfrm>
            <a:off x="6358345" y="3100437"/>
            <a:ext cx="424800" cy="1080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Rettangolo arrotondato 22"/>
          <p:cNvSpPr/>
          <p:nvPr/>
        </p:nvSpPr>
        <p:spPr bwMode="auto">
          <a:xfrm>
            <a:off x="6021596" y="3565744"/>
            <a:ext cx="324000" cy="1080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5" name="Rettangolo arrotondato 24"/>
          <p:cNvSpPr/>
          <p:nvPr/>
        </p:nvSpPr>
        <p:spPr bwMode="auto">
          <a:xfrm>
            <a:off x="7812360" y="3101949"/>
            <a:ext cx="288000" cy="1080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0" y="1198563"/>
            <a:ext cx="9144000" cy="2746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E-AGRI WP3 – Second progress meeting - Nanjing, December 10-12, 2012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836063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23" grpId="0" animBg="1"/>
      <p:bldP spid="2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50825" y="101600"/>
            <a:ext cx="8640763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200" b="1" dirty="0" smtClean="0">
                <a:solidFill>
                  <a:srgbClr val="000099"/>
                </a:solidFill>
              </a:rPr>
              <a:t>Third year activities</a:t>
            </a:r>
            <a:endParaRPr lang="en-GB" sz="3200" b="1" dirty="0">
              <a:solidFill>
                <a:srgbClr val="000099"/>
              </a:solidFill>
            </a:endParaRPr>
          </a:p>
          <a:p>
            <a:pPr algn="r">
              <a:spcBef>
                <a:spcPct val="50000"/>
              </a:spcBef>
            </a:pPr>
            <a:endParaRPr lang="en-GB" b="1" dirty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endParaRPr lang="en-GB" sz="1400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solidFill>
                  <a:srgbClr val="000099"/>
                </a:solidFill>
              </a:rPr>
              <a:t> </a:t>
            </a:r>
            <a:endParaRPr lang="en-GB" sz="2000" dirty="0">
              <a:solidFill>
                <a:srgbClr val="000099"/>
              </a:solidFill>
            </a:endParaRPr>
          </a:p>
        </p:txBody>
      </p:sp>
      <p:pic>
        <p:nvPicPr>
          <p:cNvPr id="17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535" y="144609"/>
            <a:ext cx="1167765" cy="949960"/>
          </a:xfrm>
          <a:prstGeom prst="rect">
            <a:avLst/>
          </a:prstGeom>
        </p:spPr>
      </p:pic>
      <p:pic>
        <p:nvPicPr>
          <p:cNvPr id="18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6416" y="86189"/>
            <a:ext cx="1549400" cy="1008380"/>
          </a:xfrm>
          <a:prstGeom prst="rect">
            <a:avLst/>
          </a:prstGeom>
        </p:spPr>
      </p:pic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74" y="242081"/>
            <a:ext cx="928688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ttangolo arrotondato 24"/>
          <p:cNvSpPr/>
          <p:nvPr/>
        </p:nvSpPr>
        <p:spPr bwMode="auto">
          <a:xfrm>
            <a:off x="6534838" y="2204864"/>
            <a:ext cx="1656000" cy="1080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6" name="Rettangolo arrotondato 25"/>
          <p:cNvSpPr/>
          <p:nvPr/>
        </p:nvSpPr>
        <p:spPr bwMode="auto">
          <a:xfrm>
            <a:off x="6532804" y="2708920"/>
            <a:ext cx="1656000" cy="1080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7" name="Rettangolo arrotondato 26"/>
          <p:cNvSpPr/>
          <p:nvPr/>
        </p:nvSpPr>
        <p:spPr bwMode="auto">
          <a:xfrm>
            <a:off x="6978987" y="3212976"/>
            <a:ext cx="1224000" cy="1080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0" y="1198563"/>
            <a:ext cx="9144000" cy="2746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E-AGRI WP3 – Second progress meeting - Nanjing, December 10-12, 2012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209608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Text Box 2"/>
          <p:cNvSpPr txBox="1">
            <a:spLocks noChangeArrowheads="1"/>
          </p:cNvSpPr>
          <p:nvPr/>
        </p:nvSpPr>
        <p:spPr bwMode="auto">
          <a:xfrm>
            <a:off x="0" y="1198563"/>
            <a:ext cx="9144000" cy="2746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 sz="1200" b="1"/>
          </a:p>
        </p:txBody>
      </p:sp>
      <p:sp>
        <p:nvSpPr>
          <p:cNvPr id="395269" name="Rectangle 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395270" name="Text Box 6"/>
          <p:cNvSpPr txBox="1">
            <a:spLocks noChangeArrowheads="1"/>
          </p:cNvSpPr>
          <p:nvPr/>
        </p:nvSpPr>
        <p:spPr bwMode="auto">
          <a:xfrm>
            <a:off x="1908175" y="1628775"/>
            <a:ext cx="7235825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>
                <a:solidFill>
                  <a:srgbClr val="000099"/>
                </a:solidFill>
              </a:rPr>
              <a:t/>
            </a:r>
            <a:br>
              <a:rPr lang="en-GB" sz="3200" b="1" dirty="0">
                <a:solidFill>
                  <a:srgbClr val="000099"/>
                </a:solidFill>
              </a:rPr>
            </a:br>
            <a:endParaRPr lang="en-GB" sz="3200" b="1" dirty="0">
              <a:solidFill>
                <a:srgbClr val="000099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GB" sz="2400" b="1" dirty="0" smtClean="0">
                <a:solidFill>
                  <a:srgbClr val="000099"/>
                </a:solidFill>
              </a:rPr>
              <a:t/>
            </a:r>
            <a:br>
              <a:rPr lang="en-GB" sz="2400" b="1" dirty="0" smtClean="0">
                <a:solidFill>
                  <a:srgbClr val="000099"/>
                </a:solidFill>
              </a:rPr>
            </a:br>
            <a:r>
              <a:rPr lang="en-GB" sz="2400" b="1" dirty="0" smtClean="0">
                <a:solidFill>
                  <a:srgbClr val="000099"/>
                </a:solidFill>
              </a:rPr>
              <a:t/>
            </a:r>
            <a:br>
              <a:rPr lang="en-GB" sz="2400" b="1" dirty="0" smtClean="0">
                <a:solidFill>
                  <a:srgbClr val="000099"/>
                </a:solidFill>
              </a:rPr>
            </a:br>
            <a:r>
              <a:rPr lang="en-GB" sz="2400" b="1" dirty="0" smtClean="0">
                <a:solidFill>
                  <a:srgbClr val="000099"/>
                </a:solidFill>
              </a:rPr>
              <a:t>Many thanks for your kind attention</a:t>
            </a:r>
            <a:endParaRPr lang="en-GB" sz="2400" b="1" dirty="0">
              <a:solidFill>
                <a:srgbClr val="000099"/>
              </a:solidFill>
            </a:endParaRPr>
          </a:p>
        </p:txBody>
      </p:sp>
      <p:pic>
        <p:nvPicPr>
          <p:cNvPr id="395272" name="Picture 8" descr="0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5" y="-6350"/>
            <a:ext cx="302577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52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4763"/>
            <a:ext cx="4968875" cy="226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5273" name="Picture 9" descr="Risaia_Bocch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595380"/>
            <a:ext cx="3132137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5275" name="Picture 11" descr="genetic vs single simplex N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4596968"/>
            <a:ext cx="2578101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527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597400"/>
            <a:ext cx="348297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527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-2020"/>
            <a:ext cx="3125788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magine 13" descr="logo unimi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48881"/>
            <a:ext cx="1183962" cy="1178700"/>
          </a:xfrm>
          <a:prstGeom prst="rect">
            <a:avLst/>
          </a:prstGeom>
        </p:spPr>
      </p:pic>
      <p:grpSp>
        <p:nvGrpSpPr>
          <p:cNvPr id="18" name="Gruppo 17"/>
          <p:cNvGrpSpPr/>
          <p:nvPr/>
        </p:nvGrpSpPr>
        <p:grpSpPr>
          <a:xfrm>
            <a:off x="1331640" y="2370118"/>
            <a:ext cx="1316488" cy="1232164"/>
            <a:chOff x="2803872" y="83587"/>
            <a:chExt cx="1451803" cy="1157463"/>
          </a:xfrm>
        </p:grpSpPr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3872" y="521050"/>
              <a:ext cx="1451803" cy="720000"/>
            </a:xfrm>
            <a:prstGeom prst="rect">
              <a:avLst/>
            </a:prstGeom>
          </p:spPr>
        </p:pic>
        <p:pic>
          <p:nvPicPr>
            <p:cNvPr id="20" name="Picture 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8382" y="83587"/>
              <a:ext cx="1263786" cy="46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02282"/>
            <a:ext cx="1244480" cy="879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5" descr="FP7-gen-RGB-Transp2.gif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572587" y="2312297"/>
            <a:ext cx="1167765" cy="949960"/>
          </a:xfrm>
          <a:prstGeom prst="rect">
            <a:avLst/>
          </a:prstGeom>
        </p:spPr>
      </p:pic>
      <p:pic>
        <p:nvPicPr>
          <p:cNvPr id="23" name="Picture 16" descr="Logo_E-AGRI_Definitief_4.png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559104" y="2253877"/>
            <a:ext cx="1549400" cy="1008380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555135"/>
            <a:ext cx="1254076" cy="956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5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50825" y="101600"/>
            <a:ext cx="8640763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200" b="1" dirty="0" smtClean="0">
                <a:solidFill>
                  <a:srgbClr val="000099"/>
                </a:solidFill>
              </a:rPr>
              <a:t>WP3 </a:t>
            </a:r>
            <a:r>
              <a:rPr lang="en-GB" sz="3200" b="1" dirty="0">
                <a:solidFill>
                  <a:srgbClr val="000099"/>
                </a:solidFill>
              </a:rPr>
              <a:t>tasks description</a:t>
            </a:r>
          </a:p>
          <a:p>
            <a:pPr algn="r">
              <a:spcBef>
                <a:spcPct val="50000"/>
              </a:spcBef>
            </a:pPr>
            <a:r>
              <a:rPr lang="en-GB" b="1" dirty="0" smtClean="0">
                <a:solidFill>
                  <a:srgbClr val="000099"/>
                </a:solidFill>
              </a:rPr>
              <a:t> </a:t>
            </a:r>
            <a:endParaRPr lang="en-GB" b="1" dirty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endParaRPr lang="en-GB" sz="1400" dirty="0">
              <a:solidFill>
                <a:srgbClr val="000099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en-GB" sz="2000" dirty="0">
              <a:solidFill>
                <a:srgbClr val="000099"/>
              </a:solidFill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6948488" y="4514850"/>
            <a:ext cx="2016125" cy="216058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003800" y="4514850"/>
            <a:ext cx="2016125" cy="216058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6410325" y="4992688"/>
            <a:ext cx="1152525" cy="38576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Task 3.1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219700" y="5568950"/>
            <a:ext cx="1152525" cy="3857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Task 3.2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5219700" y="6172200"/>
            <a:ext cx="1152525" cy="3857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Task 3.3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7596188" y="5568950"/>
            <a:ext cx="1152525" cy="3857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Task 3.4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7596188" y="6172200"/>
            <a:ext cx="1152525" cy="3857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Task 3.5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5003800" y="4514850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99"/>
                </a:solidFill>
              </a:rPr>
              <a:t>Rice, China</a:t>
            </a: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6948488" y="4508500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rgbClr val="008000"/>
                </a:solidFill>
              </a:rPr>
              <a:t>Wheat, Morocco</a:t>
            </a: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2771775" y="5494338"/>
            <a:ext cx="6121400" cy="5270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2771775" y="5564188"/>
            <a:ext cx="2087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</a:rPr>
              <a:t>BioMA adaptation</a:t>
            </a: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2771775" y="6115050"/>
            <a:ext cx="6121400" cy="504825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2771775" y="6157913"/>
            <a:ext cx="2087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rgbClr val="FF3399"/>
                </a:solidFill>
              </a:rPr>
              <a:t>BioMA piloting</a:t>
            </a:r>
          </a:p>
        </p:txBody>
      </p:sp>
      <p:sp>
        <p:nvSpPr>
          <p:cNvPr id="30" name="Line 19"/>
          <p:cNvSpPr>
            <a:spLocks noChangeShapeType="1"/>
          </p:cNvSpPr>
          <p:nvPr/>
        </p:nvSpPr>
        <p:spPr bwMode="auto">
          <a:xfrm>
            <a:off x="5795963" y="5949950"/>
            <a:ext cx="0" cy="215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" name="Line 20"/>
          <p:cNvSpPr>
            <a:spLocks noChangeShapeType="1"/>
          </p:cNvSpPr>
          <p:nvPr/>
        </p:nvSpPr>
        <p:spPr bwMode="auto">
          <a:xfrm>
            <a:off x="8172450" y="5949950"/>
            <a:ext cx="0" cy="215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2" name="Line 22"/>
          <p:cNvSpPr>
            <a:spLocks noChangeShapeType="1"/>
          </p:cNvSpPr>
          <p:nvPr/>
        </p:nvSpPr>
        <p:spPr bwMode="auto">
          <a:xfrm>
            <a:off x="5795963" y="5157788"/>
            <a:ext cx="0" cy="4016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" name="Line 23"/>
          <p:cNvSpPr>
            <a:spLocks noChangeShapeType="1"/>
          </p:cNvSpPr>
          <p:nvPr/>
        </p:nvSpPr>
        <p:spPr bwMode="auto">
          <a:xfrm>
            <a:off x="5784850" y="5168900"/>
            <a:ext cx="6302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4" name="Line 24"/>
          <p:cNvSpPr>
            <a:spLocks noChangeShapeType="1"/>
          </p:cNvSpPr>
          <p:nvPr/>
        </p:nvSpPr>
        <p:spPr bwMode="auto">
          <a:xfrm>
            <a:off x="8172450" y="5157788"/>
            <a:ext cx="0" cy="4016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" name="Line 25"/>
          <p:cNvSpPr>
            <a:spLocks noChangeShapeType="1"/>
          </p:cNvSpPr>
          <p:nvPr/>
        </p:nvSpPr>
        <p:spPr bwMode="auto">
          <a:xfrm>
            <a:off x="7546975" y="5168900"/>
            <a:ext cx="6127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38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535" y="144609"/>
            <a:ext cx="1167765" cy="949960"/>
          </a:xfrm>
          <a:prstGeom prst="rect">
            <a:avLst/>
          </a:prstGeom>
        </p:spPr>
      </p:pic>
      <p:pic>
        <p:nvPicPr>
          <p:cNvPr id="39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6416" y="86189"/>
            <a:ext cx="1549400" cy="1008380"/>
          </a:xfrm>
          <a:prstGeom prst="rect">
            <a:avLst/>
          </a:prstGeom>
        </p:spPr>
      </p:pic>
      <p:pic>
        <p:nvPicPr>
          <p:cNvPr id="37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74" y="242081"/>
            <a:ext cx="928688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5717"/>
            <a:ext cx="9144000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0" y="1198563"/>
            <a:ext cx="9144000" cy="2746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E-AGRI WP3 – Second progress meeting - Nanjing, December 10-12, 2012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120275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5717"/>
            <a:ext cx="9144000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uppo 6"/>
          <p:cNvGrpSpPr/>
          <p:nvPr/>
        </p:nvGrpSpPr>
        <p:grpSpPr>
          <a:xfrm>
            <a:off x="0" y="1659756"/>
            <a:ext cx="9144000" cy="2273300"/>
            <a:chOff x="0" y="1659756"/>
            <a:chExt cx="9144000" cy="227330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59756"/>
              <a:ext cx="9144000" cy="2273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9" name="Rettangolo 14"/>
            <p:cNvSpPr>
              <a:spLocks noChangeArrowheads="1"/>
            </p:cNvSpPr>
            <p:nvPr/>
          </p:nvSpPr>
          <p:spPr bwMode="auto">
            <a:xfrm>
              <a:off x="3302526" y="2763664"/>
              <a:ext cx="1296389" cy="360040"/>
            </a:xfrm>
            <a:prstGeom prst="rect">
              <a:avLst/>
            </a:prstGeom>
            <a:solidFill>
              <a:srgbClr val="E9E9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50825" y="101600"/>
            <a:ext cx="8640763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200" b="1" dirty="0">
                <a:solidFill>
                  <a:srgbClr val="000099"/>
                </a:solidFill>
              </a:rPr>
              <a:t>Task 3.1 description</a:t>
            </a:r>
          </a:p>
          <a:p>
            <a:pPr algn="r">
              <a:spcBef>
                <a:spcPct val="50000"/>
              </a:spcBef>
            </a:pPr>
            <a:r>
              <a:rPr lang="en-GB" b="1" dirty="0" smtClean="0">
                <a:solidFill>
                  <a:srgbClr val="000099"/>
                </a:solidFill>
              </a:rPr>
              <a:t>Partners</a:t>
            </a:r>
            <a:r>
              <a:rPr lang="en-GB" b="1" dirty="0">
                <a:solidFill>
                  <a:srgbClr val="000099"/>
                </a:solidFill>
              </a:rPr>
              <a:t>: JAAS, </a:t>
            </a:r>
            <a:r>
              <a:rPr lang="en-GB" b="1" dirty="0" smtClean="0">
                <a:solidFill>
                  <a:srgbClr val="000099"/>
                </a:solidFill>
              </a:rPr>
              <a:t>INRA, UMIL </a:t>
            </a:r>
            <a:endParaRPr lang="en-GB" b="1" dirty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endParaRPr lang="en-GB" sz="1400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GB" sz="2000" dirty="0">
              <a:solidFill>
                <a:srgbClr val="000099"/>
              </a:solidFill>
            </a:endParaRP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6948488" y="4514850"/>
            <a:ext cx="2016125" cy="216058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5003800" y="4514850"/>
            <a:ext cx="2016125" cy="216058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6410325" y="4992688"/>
            <a:ext cx="1152525" cy="38576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dirty="0">
                <a:solidFill>
                  <a:srgbClr val="000000"/>
                </a:solidFill>
              </a:rPr>
              <a:t>Task 3.1</a:t>
            </a: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5219700" y="5568950"/>
            <a:ext cx="1152525" cy="3857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Task 3.2</a:t>
            </a: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5219700" y="6172200"/>
            <a:ext cx="1152525" cy="3857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Task 3.3</a:t>
            </a: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7596188" y="5568950"/>
            <a:ext cx="1152525" cy="3857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Task 3.4</a:t>
            </a: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7596188" y="6172200"/>
            <a:ext cx="1152525" cy="3857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Task 3.5</a:t>
            </a:r>
          </a:p>
        </p:txBody>
      </p:sp>
      <p:sp>
        <p:nvSpPr>
          <p:cNvPr id="44" name="Text Box 13"/>
          <p:cNvSpPr txBox="1">
            <a:spLocks noChangeArrowheads="1"/>
          </p:cNvSpPr>
          <p:nvPr/>
        </p:nvSpPr>
        <p:spPr bwMode="auto">
          <a:xfrm>
            <a:off x="5003800" y="4514850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99"/>
                </a:solidFill>
              </a:rPr>
              <a:t>Rice, China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6948488" y="4508500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rgbClr val="008000"/>
                </a:solidFill>
              </a:rPr>
              <a:t>Wheat, Morocco</a:t>
            </a:r>
          </a:p>
        </p:txBody>
      </p:sp>
      <p:sp>
        <p:nvSpPr>
          <p:cNvPr id="46" name="Rectangle 15"/>
          <p:cNvSpPr>
            <a:spLocks noChangeArrowheads="1"/>
          </p:cNvSpPr>
          <p:nvPr/>
        </p:nvSpPr>
        <p:spPr bwMode="auto">
          <a:xfrm>
            <a:off x="2771775" y="5494338"/>
            <a:ext cx="6121400" cy="5270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2771775" y="5564188"/>
            <a:ext cx="2087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</a:rPr>
              <a:t>BioMA adaptation</a:t>
            </a:r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2771775" y="6115050"/>
            <a:ext cx="6121400" cy="504825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2771775" y="6157913"/>
            <a:ext cx="2087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rgbClr val="FF3399"/>
                </a:solidFill>
              </a:rPr>
              <a:t>BioMA piloting</a:t>
            </a:r>
          </a:p>
        </p:txBody>
      </p:sp>
      <p:sp>
        <p:nvSpPr>
          <p:cNvPr id="50" name="Line 19"/>
          <p:cNvSpPr>
            <a:spLocks noChangeShapeType="1"/>
          </p:cNvSpPr>
          <p:nvPr/>
        </p:nvSpPr>
        <p:spPr bwMode="auto">
          <a:xfrm>
            <a:off x="5795963" y="5949950"/>
            <a:ext cx="0" cy="215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" name="Line 20"/>
          <p:cNvSpPr>
            <a:spLocks noChangeShapeType="1"/>
          </p:cNvSpPr>
          <p:nvPr/>
        </p:nvSpPr>
        <p:spPr bwMode="auto">
          <a:xfrm>
            <a:off x="8172450" y="5949950"/>
            <a:ext cx="0" cy="215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" name="Line 21"/>
          <p:cNvSpPr>
            <a:spLocks noChangeShapeType="1"/>
          </p:cNvSpPr>
          <p:nvPr/>
        </p:nvSpPr>
        <p:spPr bwMode="auto">
          <a:xfrm>
            <a:off x="5795963" y="5157788"/>
            <a:ext cx="0" cy="4016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3" name="Line 22"/>
          <p:cNvSpPr>
            <a:spLocks noChangeShapeType="1"/>
          </p:cNvSpPr>
          <p:nvPr/>
        </p:nvSpPr>
        <p:spPr bwMode="auto">
          <a:xfrm>
            <a:off x="5784850" y="5168900"/>
            <a:ext cx="6302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4" name="Line 23"/>
          <p:cNvSpPr>
            <a:spLocks noChangeShapeType="1"/>
          </p:cNvSpPr>
          <p:nvPr/>
        </p:nvSpPr>
        <p:spPr bwMode="auto">
          <a:xfrm>
            <a:off x="8172450" y="5157788"/>
            <a:ext cx="0" cy="4016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5" name="Line 24"/>
          <p:cNvSpPr>
            <a:spLocks noChangeShapeType="1"/>
          </p:cNvSpPr>
          <p:nvPr/>
        </p:nvSpPr>
        <p:spPr bwMode="auto">
          <a:xfrm>
            <a:off x="7546975" y="5168900"/>
            <a:ext cx="6127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57" name="Picture 15" descr="FP7-gen-RGB-Transp2.g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4535" y="144609"/>
            <a:ext cx="1167765" cy="949960"/>
          </a:xfrm>
          <a:prstGeom prst="rect">
            <a:avLst/>
          </a:prstGeom>
        </p:spPr>
      </p:pic>
      <p:pic>
        <p:nvPicPr>
          <p:cNvPr id="58" name="Picture 16" descr="Logo_E-AGRI_Definitief_4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6416" y="86189"/>
            <a:ext cx="1549400" cy="1008380"/>
          </a:xfrm>
          <a:prstGeom prst="rect">
            <a:avLst/>
          </a:prstGeom>
        </p:spPr>
      </p:pic>
      <p:pic>
        <p:nvPicPr>
          <p:cNvPr id="25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74" y="242081"/>
            <a:ext cx="928688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ttore 4 2"/>
          <p:cNvCxnSpPr/>
          <p:nvPr/>
        </p:nvCxnSpPr>
        <p:spPr bwMode="auto">
          <a:xfrm rot="16200000" flipV="1">
            <a:off x="724004" y="3955736"/>
            <a:ext cx="504056" cy="423184"/>
          </a:xfrm>
          <a:prstGeom prst="bentConnector3">
            <a:avLst>
              <a:gd name="adj1" fmla="val 2446"/>
            </a:avLst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Rettangolo arrotondato 30"/>
          <p:cNvSpPr/>
          <p:nvPr/>
        </p:nvSpPr>
        <p:spPr bwMode="auto">
          <a:xfrm>
            <a:off x="2105294" y="2304490"/>
            <a:ext cx="1170562" cy="972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2" name="Rettangolo arrotondato 31"/>
          <p:cNvSpPr/>
          <p:nvPr/>
        </p:nvSpPr>
        <p:spPr bwMode="auto">
          <a:xfrm>
            <a:off x="2114850" y="2846484"/>
            <a:ext cx="1177200" cy="972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338986" y="2187108"/>
            <a:ext cx="795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008000"/>
                </a:solidFill>
              </a:rPr>
              <a:t>D31.1</a:t>
            </a:r>
            <a:endParaRPr lang="it-IT" sz="1600" b="1" dirty="0">
              <a:solidFill>
                <a:srgbClr val="008000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3347864" y="2734685"/>
            <a:ext cx="795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008000"/>
                </a:solidFill>
              </a:rPr>
              <a:t>D31.1</a:t>
            </a:r>
            <a:endParaRPr lang="it-IT" sz="1600" b="1" dirty="0">
              <a:solidFill>
                <a:srgbClr val="008000"/>
              </a:solidFill>
            </a:endParaRPr>
          </a:p>
        </p:txBody>
      </p:sp>
      <p:sp>
        <p:nvSpPr>
          <p:cNvPr id="34" name="Rettangolo arrotondato 33"/>
          <p:cNvSpPr/>
          <p:nvPr/>
        </p:nvSpPr>
        <p:spPr bwMode="auto">
          <a:xfrm>
            <a:off x="2294378" y="3279516"/>
            <a:ext cx="3717484" cy="972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5" name="Rettangolo arrotondato 34"/>
          <p:cNvSpPr/>
          <p:nvPr/>
        </p:nvSpPr>
        <p:spPr bwMode="auto">
          <a:xfrm>
            <a:off x="3492608" y="3600598"/>
            <a:ext cx="2519254" cy="972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3014586" y="3902672"/>
            <a:ext cx="4033304" cy="354912"/>
            <a:chOff x="3014586" y="3902672"/>
            <a:chExt cx="4033304" cy="354912"/>
          </a:xfrm>
        </p:grpSpPr>
        <p:grpSp>
          <p:nvGrpSpPr>
            <p:cNvPr id="9" name="Gruppo 8"/>
            <p:cNvGrpSpPr/>
            <p:nvPr/>
          </p:nvGrpSpPr>
          <p:grpSpPr>
            <a:xfrm>
              <a:off x="3014586" y="3902672"/>
              <a:ext cx="621310" cy="347018"/>
              <a:chOff x="3014586" y="3902672"/>
              <a:chExt cx="621310" cy="347018"/>
            </a:xfrm>
          </p:grpSpPr>
          <p:sp>
            <p:nvSpPr>
              <p:cNvPr id="56" name="CasellaDiTesto 55"/>
              <p:cNvSpPr txBox="1"/>
              <p:nvPr/>
            </p:nvSpPr>
            <p:spPr>
              <a:xfrm>
                <a:off x="3014586" y="3972691"/>
                <a:ext cx="621310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200" b="1" dirty="0" smtClean="0">
                    <a:solidFill>
                      <a:srgbClr val="FF0000"/>
                    </a:solidFill>
                  </a:rPr>
                  <a:t>MS1</a:t>
                </a:r>
                <a:endParaRPr lang="it-IT" sz="12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5" name="Connettore 1 4"/>
              <p:cNvCxnSpPr/>
              <p:nvPr/>
            </p:nvCxnSpPr>
            <p:spPr bwMode="auto">
              <a:xfrm flipV="1">
                <a:off x="3321230" y="3902672"/>
                <a:ext cx="0" cy="720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" name="Rettangolo 7"/>
              <p:cNvSpPr/>
              <p:nvPr/>
            </p:nvSpPr>
            <p:spPr bwMode="auto">
              <a:xfrm>
                <a:off x="3060816" y="3981568"/>
                <a:ext cx="521812" cy="250365"/>
              </a:xfrm>
              <a:prstGeom prst="rect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65" name="Gruppo 64"/>
            <p:cNvGrpSpPr/>
            <p:nvPr/>
          </p:nvGrpSpPr>
          <p:grpSpPr>
            <a:xfrm>
              <a:off x="5283202" y="3906422"/>
              <a:ext cx="621310" cy="347018"/>
              <a:chOff x="3014586" y="3902672"/>
              <a:chExt cx="621310" cy="347018"/>
            </a:xfrm>
          </p:grpSpPr>
          <p:sp>
            <p:nvSpPr>
              <p:cNvPr id="66" name="CasellaDiTesto 65"/>
              <p:cNvSpPr txBox="1"/>
              <p:nvPr/>
            </p:nvSpPr>
            <p:spPr>
              <a:xfrm>
                <a:off x="3014586" y="3972691"/>
                <a:ext cx="621310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200" b="1" dirty="0" smtClean="0">
                    <a:solidFill>
                      <a:srgbClr val="FF0000"/>
                    </a:solidFill>
                  </a:rPr>
                  <a:t>MS1</a:t>
                </a:r>
                <a:endParaRPr lang="it-IT" sz="12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67" name="Connettore 1 66"/>
              <p:cNvCxnSpPr/>
              <p:nvPr/>
            </p:nvCxnSpPr>
            <p:spPr bwMode="auto">
              <a:xfrm flipV="1">
                <a:off x="3321230" y="3902672"/>
                <a:ext cx="0" cy="720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8" name="Rettangolo 67"/>
              <p:cNvSpPr/>
              <p:nvPr/>
            </p:nvSpPr>
            <p:spPr bwMode="auto">
              <a:xfrm>
                <a:off x="3060816" y="3981568"/>
                <a:ext cx="521812" cy="250365"/>
              </a:xfrm>
              <a:prstGeom prst="rect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69" name="Gruppo 68"/>
            <p:cNvGrpSpPr/>
            <p:nvPr/>
          </p:nvGrpSpPr>
          <p:grpSpPr>
            <a:xfrm>
              <a:off x="6426580" y="3910566"/>
              <a:ext cx="621310" cy="347018"/>
              <a:chOff x="3014586" y="3902672"/>
              <a:chExt cx="621310" cy="347018"/>
            </a:xfrm>
          </p:grpSpPr>
          <p:sp>
            <p:nvSpPr>
              <p:cNvPr id="70" name="CasellaDiTesto 69"/>
              <p:cNvSpPr txBox="1"/>
              <p:nvPr/>
            </p:nvSpPr>
            <p:spPr>
              <a:xfrm>
                <a:off x="3014586" y="3972691"/>
                <a:ext cx="621310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200" b="1" dirty="0" smtClean="0">
                    <a:solidFill>
                      <a:srgbClr val="FF0000"/>
                    </a:solidFill>
                  </a:rPr>
                  <a:t>MS1</a:t>
                </a:r>
                <a:endParaRPr lang="it-IT" sz="12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71" name="Connettore 1 70"/>
              <p:cNvCxnSpPr/>
              <p:nvPr/>
            </p:nvCxnSpPr>
            <p:spPr bwMode="auto">
              <a:xfrm flipV="1">
                <a:off x="3321230" y="3902672"/>
                <a:ext cx="0" cy="720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2" name="Rettangolo 71"/>
              <p:cNvSpPr/>
              <p:nvPr/>
            </p:nvSpPr>
            <p:spPr bwMode="auto">
              <a:xfrm>
                <a:off x="3060816" y="3981568"/>
                <a:ext cx="521812" cy="250365"/>
              </a:xfrm>
              <a:prstGeom prst="rect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</p:grpSp>
      <p:sp>
        <p:nvSpPr>
          <p:cNvPr id="60" name="Text Box 22"/>
          <p:cNvSpPr txBox="1">
            <a:spLocks noChangeArrowheads="1"/>
          </p:cNvSpPr>
          <p:nvPr/>
        </p:nvSpPr>
        <p:spPr bwMode="auto">
          <a:xfrm>
            <a:off x="0" y="1198563"/>
            <a:ext cx="9144000" cy="2746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E-AGRI WP3 – Second progress meeting - Nanjing, December 10-12, 2012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1860998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25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0384 L -0.04983 0.10826 C -0.0625 0.12422 -0.08264 0.14273 -0.1059 0.16123 C -0.13333 0.17951 -0.15417 0.19153 -0.17031 0.19824 L -0.24566 0.23294 " pathEditMode="relative" rAng="-66549141" ptsTypes="FffFF">
                                      <p:cBhvr>
                                        <p:cTn id="11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69" y="109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25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25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35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1" grpId="0" animBg="1"/>
      <p:bldP spid="32" grpId="0" animBg="1"/>
      <p:bldP spid="2" grpId="0"/>
      <p:bldP spid="33" grpId="0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50825" y="101600"/>
            <a:ext cx="8640763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200" b="1" dirty="0">
                <a:solidFill>
                  <a:srgbClr val="000099"/>
                </a:solidFill>
              </a:rPr>
              <a:t>Task 3.1 </a:t>
            </a:r>
            <a:r>
              <a:rPr lang="en-GB" sz="3200" b="1" dirty="0" smtClean="0">
                <a:solidFill>
                  <a:srgbClr val="000099"/>
                </a:solidFill>
              </a:rPr>
              <a:t>deliverables</a:t>
            </a:r>
            <a:endParaRPr lang="en-GB" sz="3200" b="1" dirty="0">
              <a:solidFill>
                <a:srgbClr val="000099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GB" b="1" dirty="0" smtClean="0">
                <a:solidFill>
                  <a:srgbClr val="000099"/>
                </a:solidFill>
              </a:rPr>
              <a:t>Partners</a:t>
            </a:r>
            <a:r>
              <a:rPr lang="en-GB" b="1" dirty="0">
                <a:solidFill>
                  <a:srgbClr val="000099"/>
                </a:solidFill>
              </a:rPr>
              <a:t>: JAAS, </a:t>
            </a:r>
            <a:r>
              <a:rPr lang="en-GB" b="1" dirty="0" smtClean="0">
                <a:solidFill>
                  <a:srgbClr val="000099"/>
                </a:solidFill>
              </a:rPr>
              <a:t>INRA, UMIL</a:t>
            </a:r>
            <a:endParaRPr lang="en-GB" b="1" dirty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endParaRPr lang="en-GB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2000" b="1" dirty="0" smtClean="0">
                <a:solidFill>
                  <a:srgbClr val="000099"/>
                </a:solidFill>
              </a:rPr>
              <a:t>Rice in Jiangsu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</a:rPr>
              <a:t>We received all the data from </a:t>
            </a:r>
            <a:r>
              <a:rPr lang="en-GB" sz="2000" b="1" dirty="0" smtClean="0">
                <a:solidFill>
                  <a:srgbClr val="0000FF"/>
                </a:solidFill>
              </a:rPr>
              <a:t>first year</a:t>
            </a:r>
            <a:r>
              <a:rPr lang="en-GB" sz="2000" dirty="0" smtClean="0">
                <a:solidFill>
                  <a:srgbClr val="000099"/>
                </a:solidFill>
              </a:rPr>
              <a:t> experiments (shown in the previous progress meeting)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</a:rPr>
              <a:t>Data from the </a:t>
            </a:r>
            <a:r>
              <a:rPr lang="en-GB" sz="2000" b="1" dirty="0" smtClean="0">
                <a:solidFill>
                  <a:srgbClr val="0000FF"/>
                </a:solidFill>
              </a:rPr>
              <a:t>second year</a:t>
            </a:r>
            <a:r>
              <a:rPr lang="en-GB" sz="2000" dirty="0" smtClean="0">
                <a:solidFill>
                  <a:srgbClr val="000099"/>
                </a:solidFill>
              </a:rPr>
              <a:t> have been collected and they are going to be prepared and organized for being used for models calibration/validation</a:t>
            </a:r>
          </a:p>
          <a:p>
            <a:pPr>
              <a:spcBef>
                <a:spcPct val="50000"/>
              </a:spcBef>
            </a:pPr>
            <a:r>
              <a:rPr lang="en-GB" sz="2000" b="1" dirty="0" smtClean="0">
                <a:solidFill>
                  <a:srgbClr val="000099"/>
                </a:solidFill>
              </a:rPr>
              <a:t>Wheat in Morocco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</a:rPr>
              <a:t>We did not received E-AGRI data at the moment: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0099"/>
                </a:solidFill>
              </a:rPr>
              <a:t>We delivered a report with data collected in the past (not specifically collected for parameterizing crop models)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0099"/>
                </a:solidFill>
              </a:rPr>
              <a:t>We received a report (MS Word) with data from field experiments carried out within E-AGRI (MS1)… but when we asked for data in a usable format, we did not receive any reply</a:t>
            </a:r>
          </a:p>
        </p:txBody>
      </p:sp>
      <p:pic>
        <p:nvPicPr>
          <p:cNvPr id="22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535" y="144609"/>
            <a:ext cx="1167765" cy="949960"/>
          </a:xfrm>
          <a:prstGeom prst="rect">
            <a:avLst/>
          </a:prstGeom>
        </p:spPr>
      </p:pic>
      <p:pic>
        <p:nvPicPr>
          <p:cNvPr id="23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6416" y="86189"/>
            <a:ext cx="1549400" cy="1008380"/>
          </a:xfrm>
          <a:prstGeom prst="rect">
            <a:avLst/>
          </a:prstGeom>
        </p:spPr>
      </p:pic>
      <p:pic>
        <p:nvPicPr>
          <p:cNvPr id="9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74" y="242081"/>
            <a:ext cx="928688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0" y="1198563"/>
            <a:ext cx="9144000" cy="2746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E-AGRI WP3 – Second progress meeting - Nanjing, December 10-12, 2012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170092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5717"/>
            <a:ext cx="9144000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uppo 3"/>
          <p:cNvGrpSpPr/>
          <p:nvPr/>
        </p:nvGrpSpPr>
        <p:grpSpPr>
          <a:xfrm>
            <a:off x="0" y="1561331"/>
            <a:ext cx="9144000" cy="2371725"/>
            <a:chOff x="0" y="1561331"/>
            <a:chExt cx="9144000" cy="23717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61331"/>
              <a:ext cx="9144000" cy="2371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0" name="Rettangolo arrotondato 59"/>
            <p:cNvSpPr/>
            <p:nvPr/>
          </p:nvSpPr>
          <p:spPr bwMode="auto">
            <a:xfrm>
              <a:off x="2113405" y="2204864"/>
              <a:ext cx="2325600" cy="111600"/>
            </a:xfrm>
            <a:prstGeom prst="roundRect">
              <a:avLst/>
            </a:prstGeom>
            <a:solidFill>
              <a:srgbClr val="0000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cxnSp>
        <p:nvCxnSpPr>
          <p:cNvPr id="3" name="Connettore 4 2"/>
          <p:cNvCxnSpPr/>
          <p:nvPr/>
        </p:nvCxnSpPr>
        <p:spPr bwMode="auto">
          <a:xfrm rot="16200000" flipV="1">
            <a:off x="676259" y="4003484"/>
            <a:ext cx="599549" cy="423184"/>
          </a:xfrm>
          <a:prstGeom prst="bentConnector3">
            <a:avLst>
              <a:gd name="adj1" fmla="val 2617"/>
            </a:avLst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50825" y="101600"/>
            <a:ext cx="8640763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200" b="1" dirty="0">
                <a:solidFill>
                  <a:srgbClr val="000099"/>
                </a:solidFill>
              </a:rPr>
              <a:t>Task </a:t>
            </a:r>
            <a:r>
              <a:rPr lang="en-GB" sz="3200" b="1" dirty="0" smtClean="0">
                <a:solidFill>
                  <a:srgbClr val="000099"/>
                </a:solidFill>
              </a:rPr>
              <a:t>3.2&amp;</a:t>
            </a:r>
            <a:r>
              <a:rPr lang="en-GB" sz="3200" b="1" dirty="0" smtClean="0">
                <a:solidFill>
                  <a:srgbClr val="008000"/>
                </a:solidFill>
              </a:rPr>
              <a:t>4</a:t>
            </a:r>
            <a:r>
              <a:rPr lang="en-GB" sz="3200" b="1" dirty="0" smtClean="0">
                <a:solidFill>
                  <a:srgbClr val="000099"/>
                </a:solidFill>
              </a:rPr>
              <a:t> </a:t>
            </a:r>
            <a:r>
              <a:rPr lang="en-GB" sz="3200" b="1" dirty="0">
                <a:solidFill>
                  <a:srgbClr val="000099"/>
                </a:solidFill>
              </a:rPr>
              <a:t>description</a:t>
            </a:r>
          </a:p>
          <a:p>
            <a:pPr algn="r">
              <a:spcBef>
                <a:spcPct val="50000"/>
              </a:spcBef>
            </a:pPr>
            <a:r>
              <a:rPr lang="en-GB" b="1" dirty="0" smtClean="0">
                <a:solidFill>
                  <a:srgbClr val="000099"/>
                </a:solidFill>
              </a:rPr>
              <a:t>Partners</a:t>
            </a:r>
            <a:r>
              <a:rPr lang="en-GB" b="1" dirty="0">
                <a:solidFill>
                  <a:srgbClr val="000099"/>
                </a:solidFill>
              </a:rPr>
              <a:t>: </a:t>
            </a:r>
            <a:r>
              <a:rPr lang="en-GB" b="1" dirty="0" smtClean="0">
                <a:solidFill>
                  <a:srgbClr val="000099"/>
                </a:solidFill>
              </a:rPr>
              <a:t>UMIL, JRC</a:t>
            </a:r>
            <a:endParaRPr lang="en-GB" b="1" dirty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endParaRPr lang="en-GB" sz="1400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GB" sz="2000" dirty="0">
              <a:solidFill>
                <a:srgbClr val="000099"/>
              </a:solidFill>
            </a:endParaRP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6948488" y="4514850"/>
            <a:ext cx="2016125" cy="216058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5003800" y="4514850"/>
            <a:ext cx="2016125" cy="216058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6410325" y="4992688"/>
            <a:ext cx="1152525" cy="38576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Task 3.1</a:t>
            </a: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5219700" y="5568950"/>
            <a:ext cx="1152525" cy="3857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dirty="0">
                <a:solidFill>
                  <a:srgbClr val="000000"/>
                </a:solidFill>
              </a:rPr>
              <a:t>Task 3.2</a:t>
            </a: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5219700" y="6172200"/>
            <a:ext cx="1152525" cy="3857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Task 3.3</a:t>
            </a: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7596188" y="5568950"/>
            <a:ext cx="1152525" cy="3857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dirty="0">
                <a:solidFill>
                  <a:srgbClr val="000000"/>
                </a:solidFill>
              </a:rPr>
              <a:t>Task 3.4</a:t>
            </a: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7596188" y="6172200"/>
            <a:ext cx="1152525" cy="3857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00"/>
                </a:solidFill>
              </a:rPr>
              <a:t>Task 3.5</a:t>
            </a:r>
          </a:p>
        </p:txBody>
      </p:sp>
      <p:sp>
        <p:nvSpPr>
          <p:cNvPr id="44" name="Text Box 13"/>
          <p:cNvSpPr txBox="1">
            <a:spLocks noChangeArrowheads="1"/>
          </p:cNvSpPr>
          <p:nvPr/>
        </p:nvSpPr>
        <p:spPr bwMode="auto">
          <a:xfrm>
            <a:off x="5003800" y="4514850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000099"/>
                </a:solidFill>
              </a:rPr>
              <a:t>Rice, China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6948488" y="4508500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rgbClr val="008000"/>
                </a:solidFill>
              </a:rPr>
              <a:t>Wheat, Morocco</a:t>
            </a:r>
          </a:p>
        </p:txBody>
      </p:sp>
      <p:sp>
        <p:nvSpPr>
          <p:cNvPr id="46" name="Rectangle 15"/>
          <p:cNvSpPr>
            <a:spLocks noChangeArrowheads="1"/>
          </p:cNvSpPr>
          <p:nvPr/>
        </p:nvSpPr>
        <p:spPr bwMode="auto">
          <a:xfrm>
            <a:off x="2771775" y="5494338"/>
            <a:ext cx="6121400" cy="5270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2771775" y="5564188"/>
            <a:ext cx="2087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</a:rPr>
              <a:t>BioMA adaptation</a:t>
            </a:r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2771775" y="6115050"/>
            <a:ext cx="6121400" cy="504825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2771775" y="6157913"/>
            <a:ext cx="2087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solidFill>
                  <a:srgbClr val="FF3399"/>
                </a:solidFill>
              </a:rPr>
              <a:t>BioMA piloting</a:t>
            </a:r>
          </a:p>
        </p:txBody>
      </p:sp>
      <p:sp>
        <p:nvSpPr>
          <p:cNvPr id="50" name="Line 19"/>
          <p:cNvSpPr>
            <a:spLocks noChangeShapeType="1"/>
          </p:cNvSpPr>
          <p:nvPr/>
        </p:nvSpPr>
        <p:spPr bwMode="auto">
          <a:xfrm>
            <a:off x="5795963" y="5949950"/>
            <a:ext cx="0" cy="215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" name="Line 20"/>
          <p:cNvSpPr>
            <a:spLocks noChangeShapeType="1"/>
          </p:cNvSpPr>
          <p:nvPr/>
        </p:nvSpPr>
        <p:spPr bwMode="auto">
          <a:xfrm>
            <a:off x="8172450" y="5949950"/>
            <a:ext cx="0" cy="215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" name="Line 21"/>
          <p:cNvSpPr>
            <a:spLocks noChangeShapeType="1"/>
          </p:cNvSpPr>
          <p:nvPr/>
        </p:nvSpPr>
        <p:spPr bwMode="auto">
          <a:xfrm>
            <a:off x="5795963" y="5157788"/>
            <a:ext cx="0" cy="4016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3" name="Line 22"/>
          <p:cNvSpPr>
            <a:spLocks noChangeShapeType="1"/>
          </p:cNvSpPr>
          <p:nvPr/>
        </p:nvSpPr>
        <p:spPr bwMode="auto">
          <a:xfrm>
            <a:off x="5784850" y="5168900"/>
            <a:ext cx="6302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4" name="Line 23"/>
          <p:cNvSpPr>
            <a:spLocks noChangeShapeType="1"/>
          </p:cNvSpPr>
          <p:nvPr/>
        </p:nvSpPr>
        <p:spPr bwMode="auto">
          <a:xfrm>
            <a:off x="8172450" y="5157788"/>
            <a:ext cx="0" cy="4016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5" name="Line 24"/>
          <p:cNvSpPr>
            <a:spLocks noChangeShapeType="1"/>
          </p:cNvSpPr>
          <p:nvPr/>
        </p:nvSpPr>
        <p:spPr bwMode="auto">
          <a:xfrm>
            <a:off x="7546975" y="5168900"/>
            <a:ext cx="6127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57" name="Picture 15" descr="FP7-gen-RGB-Transp2.g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4535" y="144609"/>
            <a:ext cx="1167765" cy="949960"/>
          </a:xfrm>
          <a:prstGeom prst="rect">
            <a:avLst/>
          </a:prstGeom>
        </p:spPr>
      </p:pic>
      <p:pic>
        <p:nvPicPr>
          <p:cNvPr id="58" name="Picture 16" descr="Logo_E-AGRI_Definitief_4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6416" y="86189"/>
            <a:ext cx="1549400" cy="1008380"/>
          </a:xfrm>
          <a:prstGeom prst="rect">
            <a:avLst/>
          </a:prstGeom>
        </p:spPr>
      </p:pic>
      <p:pic>
        <p:nvPicPr>
          <p:cNvPr id="25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74" y="242081"/>
            <a:ext cx="928688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6" name="Connettore 4 55"/>
          <p:cNvCxnSpPr/>
          <p:nvPr/>
        </p:nvCxnSpPr>
        <p:spPr bwMode="auto">
          <a:xfrm rot="10800000">
            <a:off x="758613" y="4389861"/>
            <a:ext cx="437890" cy="371780"/>
          </a:xfrm>
          <a:prstGeom prst="bentConnector3">
            <a:avLst>
              <a:gd name="adj1" fmla="val 98657"/>
            </a:avLst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CasellaDiTesto 58"/>
          <p:cNvSpPr txBox="1"/>
          <p:nvPr/>
        </p:nvSpPr>
        <p:spPr>
          <a:xfrm>
            <a:off x="4588190" y="2088466"/>
            <a:ext cx="2523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008000"/>
                </a:solidFill>
              </a:rPr>
              <a:t>D32.1 – D34.1[6]</a:t>
            </a:r>
            <a:endParaRPr lang="it-IT" sz="1600" b="1" dirty="0">
              <a:solidFill>
                <a:srgbClr val="008000"/>
              </a:solidFill>
            </a:endParaRPr>
          </a:p>
        </p:txBody>
      </p:sp>
      <p:grpSp>
        <p:nvGrpSpPr>
          <p:cNvPr id="61" name="Gruppo 60"/>
          <p:cNvGrpSpPr/>
          <p:nvPr/>
        </p:nvGrpSpPr>
        <p:grpSpPr>
          <a:xfrm>
            <a:off x="7596464" y="3903500"/>
            <a:ext cx="621310" cy="347018"/>
            <a:chOff x="3014586" y="3902672"/>
            <a:chExt cx="621310" cy="347018"/>
          </a:xfrm>
        </p:grpSpPr>
        <p:sp>
          <p:nvSpPr>
            <p:cNvPr id="70" name="CasellaDiTesto 69"/>
            <p:cNvSpPr txBox="1"/>
            <p:nvPr/>
          </p:nvSpPr>
          <p:spPr>
            <a:xfrm>
              <a:off x="3014586" y="3972691"/>
              <a:ext cx="621310" cy="27699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smtClean="0">
                  <a:solidFill>
                    <a:srgbClr val="FF0000"/>
                  </a:solidFill>
                </a:rPr>
                <a:t>MS2</a:t>
              </a:r>
              <a:endParaRPr lang="it-IT" sz="1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71" name="Connettore 1 70"/>
            <p:cNvCxnSpPr/>
            <p:nvPr/>
          </p:nvCxnSpPr>
          <p:spPr bwMode="auto">
            <a:xfrm flipV="1">
              <a:off x="3321230" y="3902672"/>
              <a:ext cx="0" cy="72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" name="Rettangolo 71"/>
            <p:cNvSpPr/>
            <p:nvPr/>
          </p:nvSpPr>
          <p:spPr bwMode="auto">
            <a:xfrm>
              <a:off x="3060816" y="3981568"/>
              <a:ext cx="521812" cy="250365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3" name="Rettangolo arrotondato 32"/>
          <p:cNvSpPr/>
          <p:nvPr/>
        </p:nvSpPr>
        <p:spPr bwMode="auto">
          <a:xfrm>
            <a:off x="2124426" y="2204864"/>
            <a:ext cx="2314579" cy="1080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2" name="Rettangolo arrotondato 61"/>
          <p:cNvSpPr/>
          <p:nvPr/>
        </p:nvSpPr>
        <p:spPr bwMode="auto">
          <a:xfrm>
            <a:off x="4397541" y="2667355"/>
            <a:ext cx="1051200" cy="118800"/>
          </a:xfrm>
          <a:prstGeom prst="roundRect">
            <a:avLst/>
          </a:prstGeom>
          <a:solidFill>
            <a:srgbClr val="FFCC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4" name="Rettangolo arrotondato 63"/>
          <p:cNvSpPr/>
          <p:nvPr/>
        </p:nvSpPr>
        <p:spPr bwMode="auto">
          <a:xfrm>
            <a:off x="5436096" y="3082815"/>
            <a:ext cx="414000" cy="118800"/>
          </a:xfrm>
          <a:prstGeom prst="roundRect">
            <a:avLst/>
          </a:prstGeom>
          <a:solidFill>
            <a:srgbClr val="FFCC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5" name="Rettangolo arrotondato 64"/>
          <p:cNvSpPr/>
          <p:nvPr/>
        </p:nvSpPr>
        <p:spPr bwMode="auto">
          <a:xfrm>
            <a:off x="5786474" y="3567789"/>
            <a:ext cx="212400" cy="111600"/>
          </a:xfrm>
          <a:prstGeom prst="roundRect">
            <a:avLst/>
          </a:prstGeom>
          <a:solidFill>
            <a:srgbClr val="FFCC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6" name="Rettangolo arrotondato 65"/>
          <p:cNvSpPr/>
          <p:nvPr/>
        </p:nvSpPr>
        <p:spPr bwMode="auto">
          <a:xfrm>
            <a:off x="5828034" y="2674800"/>
            <a:ext cx="176400" cy="1044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3" name="Text Box 22"/>
          <p:cNvSpPr txBox="1">
            <a:spLocks noChangeArrowheads="1"/>
          </p:cNvSpPr>
          <p:nvPr/>
        </p:nvSpPr>
        <p:spPr bwMode="auto">
          <a:xfrm>
            <a:off x="0" y="1198563"/>
            <a:ext cx="9144000" cy="2746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E-AGRI WP3 – Second progress meeting - Nanjing, December 10-12, 2012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5487521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25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0384 L -0.04983 0.10826 C -0.0625 0.12422 -0.08264 0.14273 -0.1059 0.16123 C -0.13333 0.17951 -0.15417 0.19153 -0.17031 0.19824 L -0.24566 0.23294 " pathEditMode="relative" rAng="-66549141" ptsTypes="FffFF">
                                      <p:cBhvr>
                                        <p:cTn id="1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69" y="109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25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25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35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59" grpId="0"/>
      <p:bldP spid="33" grpId="0" animBg="1"/>
      <p:bldP spid="62" grpId="0" animBg="1"/>
      <p:bldP spid="64" grpId="0" animBg="1"/>
      <p:bldP spid="65" grpId="0" animBg="1"/>
      <p:bldP spid="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50825" y="101600"/>
            <a:ext cx="8640763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200" b="1" dirty="0">
                <a:solidFill>
                  <a:srgbClr val="000099"/>
                </a:solidFill>
              </a:rPr>
              <a:t>Task </a:t>
            </a:r>
            <a:r>
              <a:rPr lang="en-GB" sz="3200" b="1" dirty="0" smtClean="0">
                <a:solidFill>
                  <a:srgbClr val="000099"/>
                </a:solidFill>
              </a:rPr>
              <a:t>3.2 deliverables</a:t>
            </a:r>
            <a:endParaRPr lang="en-GB" sz="3200" b="1" dirty="0">
              <a:solidFill>
                <a:srgbClr val="000099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GB" b="1" dirty="0" smtClean="0">
                <a:solidFill>
                  <a:srgbClr val="000099"/>
                </a:solidFill>
              </a:rPr>
              <a:t>Partners</a:t>
            </a:r>
            <a:r>
              <a:rPr lang="en-GB" b="1" dirty="0">
                <a:solidFill>
                  <a:srgbClr val="000099"/>
                </a:solidFill>
              </a:rPr>
              <a:t>: </a:t>
            </a:r>
            <a:r>
              <a:rPr lang="en-GB" b="1" dirty="0" smtClean="0">
                <a:solidFill>
                  <a:srgbClr val="000099"/>
                </a:solidFill>
              </a:rPr>
              <a:t>UMIL, JAAS, JRC</a:t>
            </a:r>
            <a:endParaRPr lang="en-GB" b="1" dirty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endParaRPr lang="en-GB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solidFill>
                  <a:srgbClr val="000099"/>
                </a:solidFill>
              </a:rPr>
              <a:t> Calibration of parameters for each group of cultivars and for each crop model (WARM, WOFOST and CropSyst) for rice in Jiangsu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0099"/>
                </a:solidFill>
              </a:rPr>
              <a:t>Nine experimental sites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0099"/>
                </a:solidFill>
              </a:rPr>
              <a:t>Different state variables were monitored with the specific aim of collecting data for model calibration/validation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0099"/>
                </a:solidFill>
              </a:rPr>
              <a:t>Japonica (7 sites) and </a:t>
            </a:r>
            <a:r>
              <a:rPr lang="en-GB" sz="2000" dirty="0" err="1" smtClean="0">
                <a:solidFill>
                  <a:srgbClr val="000099"/>
                </a:solidFill>
              </a:rPr>
              <a:t>Indica</a:t>
            </a:r>
            <a:r>
              <a:rPr lang="en-GB" sz="2000" dirty="0" smtClean="0">
                <a:solidFill>
                  <a:srgbClr val="000099"/>
                </a:solidFill>
              </a:rPr>
              <a:t> (2 sites) type cultivars were grown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0099"/>
                </a:solidFill>
              </a:rPr>
              <a:t>Rice was directly sown (5 sites) and transplanted (4 sites)</a:t>
            </a:r>
          </a:p>
        </p:txBody>
      </p:sp>
      <p:pic>
        <p:nvPicPr>
          <p:cNvPr id="17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535" y="144609"/>
            <a:ext cx="1167765" cy="949960"/>
          </a:xfrm>
          <a:prstGeom prst="rect">
            <a:avLst/>
          </a:prstGeom>
        </p:spPr>
      </p:pic>
      <p:pic>
        <p:nvPicPr>
          <p:cNvPr id="18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6416" y="86189"/>
            <a:ext cx="1549400" cy="1008380"/>
          </a:xfrm>
          <a:prstGeom prst="rect">
            <a:avLst/>
          </a:prstGeom>
        </p:spPr>
      </p:pic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74" y="242081"/>
            <a:ext cx="928688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0" y="1198563"/>
            <a:ext cx="9144000" cy="2746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E-AGRI WP3 – Second progress meeting - Nanjing, December 10-12, 2012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886734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50825" y="101600"/>
            <a:ext cx="8640763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200" b="1" dirty="0">
                <a:solidFill>
                  <a:srgbClr val="000099"/>
                </a:solidFill>
              </a:rPr>
              <a:t>Task </a:t>
            </a:r>
            <a:r>
              <a:rPr lang="en-GB" sz="3200" b="1" dirty="0" smtClean="0">
                <a:solidFill>
                  <a:srgbClr val="000099"/>
                </a:solidFill>
              </a:rPr>
              <a:t>3.</a:t>
            </a:r>
            <a:r>
              <a:rPr lang="en-GB" sz="3200" b="1" dirty="0">
                <a:solidFill>
                  <a:srgbClr val="000099"/>
                </a:solidFill>
              </a:rPr>
              <a:t>2</a:t>
            </a:r>
            <a:r>
              <a:rPr lang="en-GB" sz="3200" b="1" dirty="0" smtClean="0">
                <a:solidFill>
                  <a:srgbClr val="000099"/>
                </a:solidFill>
              </a:rPr>
              <a:t> deliverables</a:t>
            </a:r>
            <a:endParaRPr lang="en-GB" sz="3200" b="1" dirty="0">
              <a:solidFill>
                <a:srgbClr val="000099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GB" b="1" dirty="0" smtClean="0">
                <a:solidFill>
                  <a:srgbClr val="000099"/>
                </a:solidFill>
              </a:rPr>
              <a:t>Partners</a:t>
            </a:r>
            <a:r>
              <a:rPr lang="en-GB" b="1" dirty="0">
                <a:solidFill>
                  <a:srgbClr val="000099"/>
                </a:solidFill>
              </a:rPr>
              <a:t>: </a:t>
            </a:r>
            <a:r>
              <a:rPr lang="en-GB" b="1" dirty="0" smtClean="0">
                <a:solidFill>
                  <a:srgbClr val="000099"/>
                </a:solidFill>
              </a:rPr>
              <a:t>UMIL, JAAS, JRC</a:t>
            </a:r>
            <a:endParaRPr lang="en-GB" b="1" dirty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endParaRPr lang="en-GB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GB" sz="2000" dirty="0" smtClean="0">
              <a:solidFill>
                <a:srgbClr val="000099"/>
              </a:solidFill>
            </a:endParaRPr>
          </a:p>
        </p:txBody>
      </p:sp>
      <p:pic>
        <p:nvPicPr>
          <p:cNvPr id="17" name="Picture 15" descr="FP7-gen-RGB-Transp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535" y="144609"/>
            <a:ext cx="1167765" cy="949960"/>
          </a:xfrm>
          <a:prstGeom prst="rect">
            <a:avLst/>
          </a:prstGeom>
        </p:spPr>
      </p:pic>
      <p:pic>
        <p:nvPicPr>
          <p:cNvPr id="18" name="Picture 16" descr="Logo_E-AGRI_Definitief_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6416" y="86189"/>
            <a:ext cx="1549400" cy="1008380"/>
          </a:xfrm>
          <a:prstGeom prst="rect">
            <a:avLst/>
          </a:prstGeom>
        </p:spPr>
      </p:pic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74" y="242081"/>
            <a:ext cx="928688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555991"/>
            <a:ext cx="5184576" cy="521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016" y="1628800"/>
            <a:ext cx="320384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o 1"/>
          <p:cNvGrpSpPr/>
          <p:nvPr/>
        </p:nvGrpSpPr>
        <p:grpSpPr>
          <a:xfrm>
            <a:off x="1879157" y="3368901"/>
            <a:ext cx="802030" cy="887061"/>
            <a:chOff x="1879157" y="3368901"/>
            <a:chExt cx="802030" cy="887061"/>
          </a:xfrm>
        </p:grpSpPr>
        <p:sp>
          <p:nvSpPr>
            <p:cNvPr id="11" name="Ovale 10"/>
            <p:cNvSpPr/>
            <p:nvPr/>
          </p:nvSpPr>
          <p:spPr bwMode="auto">
            <a:xfrm>
              <a:off x="2133434" y="4045607"/>
              <a:ext cx="200240" cy="210355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" name="Ovale 11"/>
            <p:cNvSpPr/>
            <p:nvPr/>
          </p:nvSpPr>
          <p:spPr bwMode="auto">
            <a:xfrm>
              <a:off x="2091055" y="3830177"/>
              <a:ext cx="200240" cy="210355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" name="Ovale 12"/>
            <p:cNvSpPr/>
            <p:nvPr/>
          </p:nvSpPr>
          <p:spPr bwMode="auto">
            <a:xfrm>
              <a:off x="1879157" y="3368901"/>
              <a:ext cx="200240" cy="210355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" name="Ovale 13"/>
            <p:cNvSpPr/>
            <p:nvPr/>
          </p:nvSpPr>
          <p:spPr bwMode="auto">
            <a:xfrm>
              <a:off x="2187387" y="3605967"/>
              <a:ext cx="200240" cy="210355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" name="Ovale 14"/>
            <p:cNvSpPr/>
            <p:nvPr/>
          </p:nvSpPr>
          <p:spPr bwMode="auto">
            <a:xfrm>
              <a:off x="2480947" y="3409468"/>
              <a:ext cx="200240" cy="210355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16" name="Freccia a destra 15"/>
          <p:cNvSpPr/>
          <p:nvPr/>
        </p:nvSpPr>
        <p:spPr bwMode="auto">
          <a:xfrm rot="18747697">
            <a:off x="2214950" y="2564241"/>
            <a:ext cx="510614" cy="276970"/>
          </a:xfrm>
          <a:prstGeom prst="right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  <p:graphicFrame>
        <p:nvGraphicFramePr>
          <p:cNvPr id="19" name="Tabel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536311"/>
              </p:ext>
            </p:extLst>
          </p:nvPr>
        </p:nvGraphicFramePr>
        <p:xfrm>
          <a:off x="2987825" y="1700808"/>
          <a:ext cx="5832648" cy="1656185"/>
        </p:xfrm>
        <a:graphic>
          <a:graphicData uri="http://schemas.openxmlformats.org/drawingml/2006/table">
            <a:tbl>
              <a:tblPr/>
              <a:tblGrid>
                <a:gridCol w="2592287"/>
                <a:gridCol w="1080120"/>
                <a:gridCol w="2160241"/>
              </a:tblGrid>
              <a:tr h="391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Tahoma"/>
                        </a:rPr>
                        <a:t>Experiments with</a:t>
                      </a:r>
                      <a:r>
                        <a:rPr lang="en-US" sz="1100" b="1" i="1" u="none" strike="noStrike" noProof="0" dirty="0" smtClean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r>
                        <a:rPr lang="en-US" sz="1100" b="1" i="1" u="none" strike="noStrike" noProof="0" dirty="0" smtClean="0">
                          <a:solidFill>
                            <a:srgbClr val="FF0000"/>
                          </a:solidFill>
                          <a:latin typeface="Tahoma"/>
                        </a:rPr>
                        <a:t>DIRECT SOWING</a:t>
                      </a:r>
                      <a:endParaRPr lang="en-US" sz="1100" b="1" i="0" u="none" strike="noStrike" noProof="0" dirty="0">
                        <a:solidFill>
                          <a:srgbClr val="FF0000"/>
                        </a:solidFill>
                        <a:latin typeface="Tahoma"/>
                      </a:endParaRP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Tahoma"/>
                        </a:rPr>
                        <a:t>Rice variety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Tahoma"/>
                        </a:rPr>
                        <a:t>Rice type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6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SD2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Zhendao 88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noProof="0" smtClean="0">
                          <a:solidFill>
                            <a:srgbClr val="000000"/>
                          </a:solidFill>
                          <a:latin typeface="Tahoma"/>
                        </a:rPr>
                        <a:t>Medium-maturing </a:t>
                      </a:r>
                      <a:r>
                        <a:rPr lang="en-US" sz="1100" b="0" i="1" u="none" strike="noStrike" noProof="0" smtClean="0">
                          <a:solidFill>
                            <a:srgbClr val="000000"/>
                          </a:solidFill>
                          <a:latin typeface="Tahoma"/>
                        </a:rPr>
                        <a:t>Japonica</a:t>
                      </a:r>
                      <a:r>
                        <a:rPr lang="en-US" sz="1100" b="0" i="0" u="none" strike="noStrike" noProof="0" smtClean="0">
                          <a:solidFill>
                            <a:srgbClr val="000000"/>
                          </a:solidFill>
                          <a:latin typeface="Tahoma"/>
                        </a:rPr>
                        <a:t> rice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6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SD3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Huaidao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5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noProof="0" smtClean="0">
                          <a:solidFill>
                            <a:srgbClr val="000000"/>
                          </a:solidFill>
                          <a:latin typeface="Tahoma"/>
                        </a:rPr>
                        <a:t>Late-maturing </a:t>
                      </a:r>
                      <a:r>
                        <a:rPr lang="en-US" sz="1100" b="0" i="1" u="none" strike="noStrike" noProof="0" smtClean="0">
                          <a:solidFill>
                            <a:srgbClr val="000000"/>
                          </a:solidFill>
                          <a:latin typeface="Tahoma"/>
                        </a:rPr>
                        <a:t>Japonica</a:t>
                      </a:r>
                      <a:r>
                        <a:rPr lang="en-US" sz="1100" b="0" i="0" u="none" strike="noStrike" noProof="0" smtClean="0">
                          <a:solidFill>
                            <a:srgbClr val="000000"/>
                          </a:solidFill>
                          <a:latin typeface="Tahoma"/>
                        </a:rPr>
                        <a:t> rice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6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SD4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Huaidao 5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noProof="0" smtClean="0">
                          <a:solidFill>
                            <a:srgbClr val="000000"/>
                          </a:solidFill>
                          <a:latin typeface="Tahoma"/>
                        </a:rPr>
                        <a:t>Late-maturing </a:t>
                      </a:r>
                      <a:r>
                        <a:rPr lang="en-US" sz="1100" b="0" i="1" u="none" strike="noStrike" noProof="0" smtClean="0">
                          <a:solidFill>
                            <a:srgbClr val="000000"/>
                          </a:solidFill>
                          <a:latin typeface="Tahoma"/>
                        </a:rPr>
                        <a:t>Japonica</a:t>
                      </a:r>
                      <a:r>
                        <a:rPr lang="en-US" sz="1100" b="0" i="0" u="none" strike="noStrike" noProof="0" smtClean="0">
                          <a:solidFill>
                            <a:srgbClr val="000000"/>
                          </a:solidFill>
                          <a:latin typeface="Tahoma"/>
                        </a:rPr>
                        <a:t> rice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6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SD5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Huaidao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5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noProof="0" smtClean="0">
                          <a:solidFill>
                            <a:srgbClr val="000000"/>
                          </a:solidFill>
                          <a:latin typeface="Tahoma"/>
                        </a:rPr>
                        <a:t>Late-maturing </a:t>
                      </a:r>
                      <a:r>
                        <a:rPr lang="en-US" sz="1100" b="0" i="1" u="none" strike="noStrike" noProof="0" smtClean="0">
                          <a:solidFill>
                            <a:srgbClr val="000000"/>
                          </a:solidFill>
                          <a:latin typeface="Tahoma"/>
                        </a:rPr>
                        <a:t>Japonica</a:t>
                      </a:r>
                      <a:r>
                        <a:rPr lang="en-US" sz="1100" b="0" i="0" u="none" strike="noStrike" noProof="0" smtClean="0">
                          <a:solidFill>
                            <a:srgbClr val="000000"/>
                          </a:solidFill>
                          <a:latin typeface="Tahoma"/>
                        </a:rPr>
                        <a:t> rice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6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SD6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Huaidao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5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Tahoma"/>
                        </a:rPr>
                        <a:t>Late-maturing </a:t>
                      </a:r>
                      <a:r>
                        <a:rPr lang="en-US" sz="1100" b="0" i="1" u="none" strike="noStrike" noProof="0" dirty="0" smtClean="0">
                          <a:solidFill>
                            <a:srgbClr val="000000"/>
                          </a:solidFill>
                          <a:latin typeface="Tahoma"/>
                        </a:rPr>
                        <a:t>Japonica</a:t>
                      </a: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Tahoma"/>
                        </a:rPr>
                        <a:t> rice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" name="Gruppo 2"/>
          <p:cNvGrpSpPr/>
          <p:nvPr/>
        </p:nvGrpSpPr>
        <p:grpSpPr>
          <a:xfrm>
            <a:off x="1164340" y="3180927"/>
            <a:ext cx="1087863" cy="1420551"/>
            <a:chOff x="1164340" y="3180927"/>
            <a:chExt cx="1087863" cy="1420551"/>
          </a:xfrm>
        </p:grpSpPr>
        <p:sp>
          <p:nvSpPr>
            <p:cNvPr id="20" name="Ovale 19"/>
            <p:cNvSpPr/>
            <p:nvPr/>
          </p:nvSpPr>
          <p:spPr bwMode="auto">
            <a:xfrm>
              <a:off x="1164340" y="3180927"/>
              <a:ext cx="200240" cy="210355"/>
            </a:xfrm>
            <a:prstGeom prst="ellipse">
              <a:avLst/>
            </a:prstGeom>
            <a:noFill/>
            <a:ln w="2540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" name="Ovale 20"/>
            <p:cNvSpPr/>
            <p:nvPr/>
          </p:nvSpPr>
          <p:spPr bwMode="auto">
            <a:xfrm>
              <a:off x="1187598" y="3499372"/>
              <a:ext cx="200240" cy="210355"/>
            </a:xfrm>
            <a:prstGeom prst="ellipse">
              <a:avLst/>
            </a:prstGeom>
            <a:noFill/>
            <a:ln w="2540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" name="Ovale 21"/>
            <p:cNvSpPr/>
            <p:nvPr/>
          </p:nvSpPr>
          <p:spPr bwMode="auto">
            <a:xfrm>
              <a:off x="1551013" y="3391283"/>
              <a:ext cx="200240" cy="210355"/>
            </a:xfrm>
            <a:prstGeom prst="ellipse">
              <a:avLst/>
            </a:prstGeom>
            <a:noFill/>
            <a:ln w="2540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" name="Ovale 22"/>
            <p:cNvSpPr/>
            <p:nvPr/>
          </p:nvSpPr>
          <p:spPr bwMode="auto">
            <a:xfrm>
              <a:off x="2051963" y="4391123"/>
              <a:ext cx="200240" cy="210355"/>
            </a:xfrm>
            <a:prstGeom prst="ellipse">
              <a:avLst/>
            </a:prstGeom>
            <a:noFill/>
            <a:ln w="2540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24" name="Freccia a destra 23"/>
          <p:cNvSpPr/>
          <p:nvPr/>
        </p:nvSpPr>
        <p:spPr bwMode="auto">
          <a:xfrm rot="5400000">
            <a:off x="926786" y="4481926"/>
            <a:ext cx="510614" cy="276970"/>
          </a:xfrm>
          <a:prstGeom prst="rightArrow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  <p:graphicFrame>
        <p:nvGraphicFramePr>
          <p:cNvPr id="25" name="Tabel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012335"/>
              </p:ext>
            </p:extLst>
          </p:nvPr>
        </p:nvGraphicFramePr>
        <p:xfrm>
          <a:off x="467544" y="5085184"/>
          <a:ext cx="8352928" cy="1584180"/>
        </p:xfrm>
        <a:graphic>
          <a:graphicData uri="http://schemas.openxmlformats.org/drawingml/2006/table">
            <a:tbl>
              <a:tblPr/>
              <a:tblGrid>
                <a:gridCol w="2855702"/>
                <a:gridCol w="1427851"/>
                <a:gridCol w="2213169"/>
                <a:gridCol w="1856206"/>
              </a:tblGrid>
              <a:tr h="3168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Tahoma"/>
                        </a:rPr>
                        <a:t>Experiments with</a:t>
                      </a:r>
                      <a:r>
                        <a:rPr lang="en-US" sz="1100" b="1" i="1" u="none" strike="noStrike" noProof="0" dirty="0" smtClean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r>
                        <a:rPr lang="en-US" sz="1100" b="1" i="1" u="none" strike="noStrike" noProof="0" dirty="0" smtClean="0">
                          <a:solidFill>
                            <a:srgbClr val="000099"/>
                          </a:solidFill>
                          <a:latin typeface="Tahoma"/>
                        </a:rPr>
                        <a:t>TRANSPLANTING</a:t>
                      </a:r>
                      <a:endParaRPr lang="en-US" sz="1100" b="1" i="0" u="none" strike="noStrike" noProof="0" dirty="0">
                        <a:solidFill>
                          <a:srgbClr val="000099"/>
                        </a:solidFill>
                        <a:latin typeface="Tahoma"/>
                      </a:endParaRP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noProof="0" smtClean="0">
                          <a:solidFill>
                            <a:srgbClr val="000000"/>
                          </a:solidFill>
                          <a:latin typeface="Tahoma"/>
                        </a:rPr>
                        <a:t>Rice variety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noProof="0" smtClean="0">
                          <a:solidFill>
                            <a:srgbClr val="000000"/>
                          </a:solidFill>
                          <a:latin typeface="Tahoma"/>
                        </a:rPr>
                        <a:t>Rice type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Tahoma"/>
                        </a:rPr>
                        <a:t>Cultivation method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SD1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Yangjing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4227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noProof="0" smtClean="0">
                          <a:solidFill>
                            <a:srgbClr val="000000"/>
                          </a:solidFill>
                          <a:latin typeface="Tahoma"/>
                        </a:rPr>
                        <a:t>Early-maturing </a:t>
                      </a:r>
                      <a:r>
                        <a:rPr lang="en-US" sz="1100" b="0" i="1" u="none" strike="noStrike" noProof="0" smtClean="0">
                          <a:solidFill>
                            <a:srgbClr val="000000"/>
                          </a:solidFill>
                          <a:latin typeface="Tahoma"/>
                        </a:rPr>
                        <a:t>Japonica</a:t>
                      </a:r>
                      <a:r>
                        <a:rPr lang="en-US" sz="1100" b="0" i="0" u="none" strike="noStrike" baseline="0" noProof="0" smtClean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r>
                        <a:rPr lang="en-US" sz="1100" b="0" i="0" u="none" strike="noStrike" noProof="0" smtClean="0">
                          <a:solidFill>
                            <a:srgbClr val="000000"/>
                          </a:solidFill>
                          <a:latin typeface="Tahoma"/>
                        </a:rPr>
                        <a:t>rice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noProof="0" smtClean="0">
                          <a:solidFill>
                            <a:srgbClr val="000000"/>
                          </a:solidFill>
                          <a:latin typeface="Tahoma"/>
                        </a:rPr>
                        <a:t>Mechanical transplanting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SD7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C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Liangyou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608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noProof="0" smtClean="0">
                          <a:solidFill>
                            <a:srgbClr val="000000"/>
                          </a:solidFill>
                          <a:latin typeface="Tahoma"/>
                        </a:rPr>
                        <a:t>Late-maturing</a:t>
                      </a:r>
                      <a:r>
                        <a:rPr lang="en-US" sz="1100" b="0" i="1" u="none" strike="noStrike" noProof="0" smtClean="0">
                          <a:solidFill>
                            <a:srgbClr val="000000"/>
                          </a:solidFill>
                          <a:latin typeface="Tahoma"/>
                        </a:rPr>
                        <a:t> Indica </a:t>
                      </a:r>
                      <a:r>
                        <a:rPr lang="en-US" sz="1100" b="0" i="0" u="none" strike="noStrike" noProof="0" smtClean="0">
                          <a:solidFill>
                            <a:srgbClr val="000000"/>
                          </a:solidFill>
                          <a:latin typeface="Tahoma"/>
                        </a:rPr>
                        <a:t>rice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noProof="0" smtClean="0">
                          <a:solidFill>
                            <a:srgbClr val="000000"/>
                          </a:solidFill>
                          <a:latin typeface="Tahoma"/>
                        </a:rPr>
                        <a:t>Artificial transplanting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SD8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Y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Liangyou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1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noProof="0" smtClean="0">
                          <a:solidFill>
                            <a:srgbClr val="000000"/>
                          </a:solidFill>
                          <a:latin typeface="Tahoma"/>
                        </a:rPr>
                        <a:t>Late-maturing</a:t>
                      </a:r>
                      <a:r>
                        <a:rPr lang="en-US" sz="1100" b="0" i="1" u="none" strike="noStrike" noProof="0" smtClean="0">
                          <a:solidFill>
                            <a:srgbClr val="000000"/>
                          </a:solidFill>
                          <a:latin typeface="Tahoma"/>
                        </a:rPr>
                        <a:t> Indica </a:t>
                      </a:r>
                      <a:r>
                        <a:rPr lang="en-US" sz="1100" b="0" i="0" u="none" strike="noStrike" noProof="0" smtClean="0">
                          <a:solidFill>
                            <a:srgbClr val="000000"/>
                          </a:solidFill>
                          <a:latin typeface="Tahoma"/>
                        </a:rPr>
                        <a:t>rice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noProof="0" smtClean="0">
                          <a:solidFill>
                            <a:srgbClr val="000000"/>
                          </a:solidFill>
                          <a:latin typeface="Tahoma"/>
                        </a:rPr>
                        <a:t>Artificial transplanting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SD9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Huaidao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5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Tahoma"/>
                        </a:rPr>
                        <a:t>Late-maturing </a:t>
                      </a:r>
                      <a:r>
                        <a:rPr lang="en-US" sz="1100" b="0" i="1" u="none" strike="noStrike" noProof="0" dirty="0" smtClean="0">
                          <a:solidFill>
                            <a:srgbClr val="000000"/>
                          </a:solidFill>
                          <a:latin typeface="Tahoma"/>
                        </a:rPr>
                        <a:t>Japonica</a:t>
                      </a: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Tahoma"/>
                        </a:rPr>
                        <a:t> rice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Tahoma"/>
                        </a:rPr>
                        <a:t>Mechanical transplanting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0" name="Gruppo 29"/>
          <p:cNvGrpSpPr/>
          <p:nvPr/>
        </p:nvGrpSpPr>
        <p:grpSpPr>
          <a:xfrm>
            <a:off x="2627784" y="2335232"/>
            <a:ext cx="2953122" cy="3686056"/>
            <a:chOff x="2627784" y="2335232"/>
            <a:chExt cx="2953122" cy="3686056"/>
          </a:xfrm>
        </p:grpSpPr>
        <p:sp>
          <p:nvSpPr>
            <p:cNvPr id="26" name="CasellaDiTesto 25"/>
            <p:cNvSpPr txBox="1"/>
            <p:nvPr/>
          </p:nvSpPr>
          <p:spPr>
            <a:xfrm>
              <a:off x="4931246" y="2335232"/>
              <a:ext cx="6488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solidFill>
                    <a:srgbClr val="008000"/>
                  </a:solidFill>
                </a:rPr>
                <a:t>CAL</a:t>
              </a:r>
              <a:endParaRPr lang="it-IT" sz="1400" b="1" dirty="0">
                <a:solidFill>
                  <a:srgbClr val="008000"/>
                </a:solidFill>
              </a:endParaRPr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4932040" y="2815775"/>
              <a:ext cx="6488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solidFill>
                    <a:srgbClr val="008000"/>
                  </a:solidFill>
                </a:rPr>
                <a:t>CAL</a:t>
              </a:r>
              <a:endParaRPr lang="it-IT" sz="1400" b="1" dirty="0">
                <a:solidFill>
                  <a:srgbClr val="008000"/>
                </a:solidFill>
              </a:endParaRPr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4932040" y="3062863"/>
              <a:ext cx="6488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solidFill>
                    <a:srgbClr val="008000"/>
                  </a:solidFill>
                </a:rPr>
                <a:t>CAL</a:t>
              </a:r>
              <a:endParaRPr lang="it-IT" sz="1400" b="1" dirty="0">
                <a:solidFill>
                  <a:srgbClr val="008000"/>
                </a:solidFill>
              </a:endParaRPr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2627784" y="5425479"/>
              <a:ext cx="6488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solidFill>
                    <a:srgbClr val="008000"/>
                  </a:solidFill>
                </a:rPr>
                <a:t>CAL</a:t>
              </a:r>
              <a:endParaRPr lang="it-IT" sz="1400" b="1" dirty="0">
                <a:solidFill>
                  <a:srgbClr val="008000"/>
                </a:solidFill>
              </a:endParaRPr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2627784" y="5713511"/>
              <a:ext cx="6488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solidFill>
                    <a:srgbClr val="008000"/>
                  </a:solidFill>
                </a:rPr>
                <a:t>CAL</a:t>
              </a:r>
              <a:endParaRPr lang="it-IT" sz="1400" b="1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6" name="Gruppo 35"/>
          <p:cNvGrpSpPr/>
          <p:nvPr/>
        </p:nvGrpSpPr>
        <p:grpSpPr>
          <a:xfrm>
            <a:off x="2627784" y="2050968"/>
            <a:ext cx="2952328" cy="4591096"/>
            <a:chOff x="2627784" y="2050968"/>
            <a:chExt cx="2952328" cy="4591096"/>
          </a:xfrm>
        </p:grpSpPr>
        <p:sp>
          <p:nvSpPr>
            <p:cNvPr id="35" name="CasellaDiTesto 34"/>
            <p:cNvSpPr txBox="1"/>
            <p:nvPr/>
          </p:nvSpPr>
          <p:spPr>
            <a:xfrm>
              <a:off x="4932040" y="2050968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solidFill>
                    <a:srgbClr val="FF3399"/>
                  </a:solidFill>
                </a:rPr>
                <a:t>EVAL</a:t>
              </a:r>
              <a:endParaRPr lang="it-IT" sz="1400" b="1" dirty="0">
                <a:solidFill>
                  <a:srgbClr val="FF3399"/>
                </a:solidFill>
              </a:endParaRPr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4932040" y="2558807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solidFill>
                    <a:srgbClr val="FF3399"/>
                  </a:solidFill>
                </a:rPr>
                <a:t>EVAL</a:t>
              </a:r>
              <a:endParaRPr lang="it-IT" sz="1400" b="1" dirty="0">
                <a:solidFill>
                  <a:srgbClr val="FF3399"/>
                </a:solidFill>
              </a:endParaRPr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2627784" y="6028839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solidFill>
                    <a:srgbClr val="FF3399"/>
                  </a:solidFill>
                </a:rPr>
                <a:t>EVAL</a:t>
              </a:r>
              <a:endParaRPr lang="it-IT" sz="1400" b="1" dirty="0">
                <a:solidFill>
                  <a:srgbClr val="FF3399"/>
                </a:solidFill>
              </a:endParaRPr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2627784" y="6334287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solidFill>
                    <a:srgbClr val="FF3399"/>
                  </a:solidFill>
                </a:rPr>
                <a:t>EVAL</a:t>
              </a:r>
              <a:endParaRPr lang="it-IT" sz="1400" b="1" dirty="0">
                <a:solidFill>
                  <a:srgbClr val="FF3399"/>
                </a:solidFill>
              </a:endParaRPr>
            </a:p>
          </p:txBody>
        </p:sp>
      </p:grp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0" y="1198563"/>
            <a:ext cx="9144000" cy="2746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E-AGRI WP3 – Second progress meeting - Nanjing, December 10-12, 2012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482368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38594 -0.1488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06" y="-745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</p:bldLst>
  </p:timing>
</p:sld>
</file>

<file path=ppt/theme/theme1.xml><?xml version="1.0" encoding="utf-8"?>
<a:theme xmlns:a="http://schemas.openxmlformats.org/drawingml/2006/main" name="Ocean">
  <a:themeElements>
    <a:clrScheme name="Ocean 2">
      <a:dk1>
        <a:srgbClr val="000066"/>
      </a:dk1>
      <a:lt1>
        <a:srgbClr val="FFFFFF"/>
      </a:lt1>
      <a:dk2>
        <a:srgbClr val="5D93FF"/>
      </a:dk2>
      <a:lt2>
        <a:srgbClr val="FFFFFF"/>
      </a:lt2>
      <a:accent1>
        <a:srgbClr val="6666FF"/>
      </a:accent1>
      <a:accent2>
        <a:srgbClr val="9999FF"/>
      </a:accent2>
      <a:accent3>
        <a:srgbClr val="B6C8F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26779</TotalTime>
  <Words>2079</Words>
  <Application>Microsoft Office PowerPoint</Application>
  <PresentationFormat>Presentazione su schermo (4:3)</PresentationFormat>
  <Paragraphs>701</Paragraphs>
  <Slides>35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37" baseType="lpstr">
      <vt:lpstr>Ocean</vt:lpstr>
      <vt:lpstr>Equation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JRC Ispra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Roberto Confalonieri</dc:creator>
  <cp:lastModifiedBy>Caterina</cp:lastModifiedBy>
  <cp:revision>921</cp:revision>
  <cp:lastPrinted>2012-05-13T17:10:30Z</cp:lastPrinted>
  <dcterms:created xsi:type="dcterms:W3CDTF">2009-03-03T11:22:37Z</dcterms:created>
  <dcterms:modified xsi:type="dcterms:W3CDTF">2013-01-11T10:52:49Z</dcterms:modified>
</cp:coreProperties>
</file>